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68" r:id="rId2"/>
    <p:sldId id="330" r:id="rId3"/>
    <p:sldId id="259" r:id="rId4"/>
    <p:sldId id="332" r:id="rId5"/>
    <p:sldId id="333" r:id="rId6"/>
    <p:sldId id="307" r:id="rId7"/>
    <p:sldId id="281" r:id="rId8"/>
    <p:sldId id="305" r:id="rId9"/>
    <p:sldId id="285" r:id="rId10"/>
    <p:sldId id="292" r:id="rId11"/>
    <p:sldId id="309" r:id="rId12"/>
    <p:sldId id="310" r:id="rId13"/>
    <p:sldId id="322" r:id="rId14"/>
    <p:sldId id="317" r:id="rId15"/>
    <p:sldId id="288" r:id="rId16"/>
    <p:sldId id="291" r:id="rId17"/>
    <p:sldId id="326" r:id="rId18"/>
    <p:sldId id="294" r:id="rId19"/>
    <p:sldId id="293" r:id="rId20"/>
    <p:sldId id="298" r:id="rId21"/>
    <p:sldId id="299" r:id="rId22"/>
    <p:sldId id="323" r:id="rId23"/>
    <p:sldId id="269" r:id="rId24"/>
    <p:sldId id="303" r:id="rId25"/>
    <p:sldId id="331" r:id="rId26"/>
    <p:sldId id="272" r:id="rId27"/>
    <p:sldId id="308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 autoAdjust="0"/>
    <p:restoredTop sz="80817" autoAdjust="0"/>
  </p:normalViewPr>
  <p:slideViewPr>
    <p:cSldViewPr snapToGrid="0" showGuides="1">
      <p:cViewPr varScale="1">
        <p:scale>
          <a:sx n="130" d="100"/>
          <a:sy n="130" d="100"/>
        </p:scale>
        <p:origin x="1358" y="77"/>
      </p:cViewPr>
      <p:guideLst/>
    </p:cSldViewPr>
  </p:slideViewPr>
  <p:outlineViewPr>
    <p:cViewPr>
      <p:scale>
        <a:sx n="33" d="100"/>
        <a:sy n="33" d="100"/>
      </p:scale>
      <p:origin x="0" y="-39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Morning</a:t>
            </a:r>
          </a:p>
          <a:p>
            <a:endParaRPr lang="en-GB" dirty="0"/>
          </a:p>
          <a:p>
            <a:r>
              <a:rPr lang="en-GB" dirty="0"/>
              <a:t>Thanks for being here for my presentation </a:t>
            </a:r>
          </a:p>
          <a:p>
            <a:endParaRPr lang="en-GB" dirty="0"/>
          </a:p>
          <a:p>
            <a:r>
              <a:rPr lang="en-GB" dirty="0"/>
              <a:t>My research topic is </a:t>
            </a:r>
          </a:p>
          <a:p>
            <a:endParaRPr lang="en-GB" dirty="0"/>
          </a:p>
          <a:p>
            <a:r>
              <a:rPr lang="en-GB" dirty="0"/>
              <a:t>It combines digital and automotive safety and testing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2048D-FAEA-CB20-C6EF-FA030616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F5665E3-6C34-6BE7-6A0E-C4B639012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7D38B52-E94D-3C71-BE9E-E596E96F1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IN" sz="1800" b="0" i="0" u="none" strike="noStrike" baseline="0" dirty="0" err="1">
                <a:latin typeface="CMR10"/>
              </a:rPr>
              <a:t>CarSim</a:t>
            </a:r>
            <a:r>
              <a:rPr lang="en-IN" sz="1800" b="0" i="0" u="none" strike="noStrike" baseline="0" dirty="0">
                <a:latin typeface="CMR10"/>
              </a:rPr>
              <a:t> – Cars</a:t>
            </a:r>
          </a:p>
          <a:p>
            <a:pPr algn="l"/>
            <a:endParaRPr lang="en-IN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 err="1">
                <a:latin typeface="CMR10"/>
              </a:rPr>
              <a:t>Prescan</a:t>
            </a:r>
            <a:r>
              <a:rPr lang="en-IN" sz="1800" b="0" i="0" u="none" strike="noStrike" baseline="0" dirty="0">
                <a:latin typeface="CMR10"/>
              </a:rPr>
              <a:t> – 3D environments </a:t>
            </a:r>
          </a:p>
          <a:p>
            <a:pPr algn="l"/>
            <a:endParaRPr lang="en-IN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>
                <a:latin typeface="CMR10"/>
              </a:rPr>
              <a:t>Gazebo – Robots </a:t>
            </a:r>
          </a:p>
          <a:p>
            <a:pPr algn="l"/>
            <a:endParaRPr lang="en-IN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>
                <a:latin typeface="CMR10"/>
              </a:rPr>
              <a:t>LGSVL – Unity Game Engine </a:t>
            </a:r>
          </a:p>
          <a:p>
            <a:pPr algn="l"/>
            <a:endParaRPr lang="en-IN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>
                <a:latin typeface="CMR10"/>
              </a:rPr>
              <a:t>CARLA – Unreal Engine</a:t>
            </a:r>
          </a:p>
          <a:p>
            <a:pPr algn="l"/>
            <a:endParaRPr lang="en-IN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>
                <a:latin typeface="CMR10"/>
              </a:rPr>
              <a:t>Requirement - </a:t>
            </a:r>
            <a:r>
              <a:rPr lang="en-US" sz="1800" b="0" i="0" u="none" strike="noStrike" baseline="0" dirty="0">
                <a:latin typeface="CMR10"/>
              </a:rPr>
              <a:t>the simulator should be capable of simulating autonomous vehicles, and support scenario based testing, and compatible with ROS environment.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4795317-A5CA-51F2-7F30-A4CDE14190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47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Explain ROS and CAN as </a:t>
            </a:r>
          </a:p>
          <a:p>
            <a:endParaRPr lang="en-IN" dirty="0"/>
          </a:p>
          <a:p>
            <a:r>
              <a:rPr lang="en-IN" dirty="0"/>
              <a:t>communication protocol</a:t>
            </a:r>
          </a:p>
          <a:p>
            <a:endParaRPr lang="en-IN" dirty="0"/>
          </a:p>
          <a:p>
            <a:r>
              <a:rPr lang="en-IN" dirty="0"/>
              <a:t>ROS – Robotic applications</a:t>
            </a:r>
          </a:p>
          <a:p>
            <a:endParaRPr lang="en-IN" dirty="0"/>
          </a:p>
          <a:p>
            <a:r>
              <a:rPr lang="en-IN" dirty="0"/>
              <a:t>CAN – ECU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265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FF717-AC51-D14A-BDC8-CCE207A52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F64E527-0461-038B-6847-5F65365B9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3C57148-B5AE-EEF9-6C5F-62B0DAF97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CMR10"/>
              </a:rPr>
              <a:t>V-model provides a structured framework for automotive development lifecycle</a:t>
            </a:r>
          </a:p>
          <a:p>
            <a:endParaRPr lang="en-US" sz="1800" b="0" i="0" u="none" strike="noStrike" baseline="0" dirty="0">
              <a:latin typeface="CMR10"/>
            </a:endParaRPr>
          </a:p>
          <a:p>
            <a:r>
              <a:rPr lang="en-US" sz="1800" b="0" i="0" u="none" strike="noStrike" baseline="0" dirty="0">
                <a:latin typeface="CMR10"/>
              </a:rPr>
              <a:t>Advantage : Early verification avoids defects in later stages and saves cost 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E0E4CF1-2194-041D-7ABA-6432C540BB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045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3116F-6CD1-66D7-0A7D-0BEEE162A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4A9A733-6905-C8E9-68C6-D0628E87C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648ED4D-00D4-DDC6-E109-A9A859D5B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A948E65-946D-580D-FDFF-EA31447C3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6896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E3908-B91D-E70D-3FC9-EB18AD90F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BA9E758-DFE0-4434-1423-52C4A3C17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806A290-7E25-1927-FE9B-74349990E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STPA is a relatively new hazard analysis technique.</a:t>
            </a:r>
          </a:p>
          <a:p>
            <a:endParaRPr lang="en-US" dirty="0"/>
          </a:p>
          <a:p>
            <a:r>
              <a:rPr lang="en-US" dirty="0"/>
              <a:t>In addition to component failures, STPA assumes that accidents can also be caused by unsafe interactions of system components, none of which may have failed. </a:t>
            </a:r>
          </a:p>
          <a:p>
            <a:endParaRPr lang="en-US" dirty="0"/>
          </a:p>
          <a:p>
            <a:r>
              <a:rPr lang="en-US" dirty="0"/>
              <a:t>Hazards that were previously only found in operations can be identified early in development and both intended and unintended functionality are handled. 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722BB2A-51A1-9A33-F2F9-A07EE2CC6C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213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E7E9B-0503-B9DB-A05F-DB6FF1DF1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4DF3CF4-10ED-5D45-6763-9B440191A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806F5B1-1CFF-151B-CBF5-5B98210C5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STPA is important due to loss scenarios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D37ECB-7EED-2619-CAFB-76958A1F8F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5863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A2166-BD36-8799-9C3F-4824F88B3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82AE743-E47C-B1D3-5A35-4AD801CFDD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C2A3580-422F-B847-7CAC-69E728865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 safety mechanisms are implemented in the model, A redundancy or back up if one sensor fails to send data. </a:t>
            </a:r>
          </a:p>
          <a:p>
            <a:endParaRPr lang="en-US" dirty="0"/>
          </a:p>
          <a:p>
            <a:r>
              <a:rPr lang="en-US" dirty="0"/>
              <a:t>A fault injection to create this loss scenario and a warning signal is sent if the system uses backup sensor. 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B1C98E-BC33-3EA5-F7BD-4B582397BF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3204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8EA07-2886-2D06-79F2-00B8047F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8C40874-31E9-6B7F-B34A-A128E4A2D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4D528FE-7654-7170-47A2-044E3C6F5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Explain What is model in the loop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CCE661-D94A-DB55-3095-60873ECE5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401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b="0" i="0" u="none" strike="noStrike" baseline="0" dirty="0">
                <a:latin typeface="CMR10"/>
              </a:rPr>
              <a:t>rough operating conditions</a:t>
            </a:r>
          </a:p>
          <a:p>
            <a:endParaRPr lang="en-IN" sz="1800" b="0" i="0" u="none" strike="noStrike" baseline="0" dirty="0">
              <a:latin typeface="CMR10"/>
            </a:endParaRPr>
          </a:p>
          <a:p>
            <a:r>
              <a:rPr lang="en-IN" sz="1800" b="0" i="0" u="none" strike="noStrike" baseline="0" dirty="0">
                <a:latin typeface="CMR10"/>
              </a:rPr>
              <a:t>ASIL C</a:t>
            </a:r>
          </a:p>
          <a:p>
            <a:endParaRPr lang="en-IN" sz="1800" b="0" i="0" u="none" strike="noStrike" baseline="0" dirty="0">
              <a:latin typeface="CMR10"/>
            </a:endParaRPr>
          </a:p>
          <a:p>
            <a:r>
              <a:rPr lang="en-IN" sz="1800" b="0" i="0" u="none" strike="noStrike" baseline="0" dirty="0">
                <a:latin typeface="CMR10"/>
              </a:rPr>
              <a:t>high-end safety-control units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855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configuring the </a:t>
            </a:r>
            <a:r>
              <a:rPr lang="en-US" dirty="0" err="1"/>
              <a:t>simulink</a:t>
            </a:r>
            <a:r>
              <a:rPr lang="en-US" dirty="0"/>
              <a:t> model into the MOTAR toolbox and the </a:t>
            </a:r>
            <a:r>
              <a:rPr lang="en-US" dirty="0" err="1"/>
              <a:t>motar</a:t>
            </a:r>
            <a:r>
              <a:rPr lang="en-US" dirty="0"/>
              <a:t> toolbox converts it into C code and generates a hex file which is then flashed into the target hardware. </a:t>
            </a:r>
          </a:p>
          <a:p>
            <a:endParaRPr lang="en-US" dirty="0"/>
          </a:p>
          <a:p>
            <a:r>
              <a:rPr lang="en-US" dirty="0"/>
              <a:t>This is how the AEB model is configured in the </a:t>
            </a:r>
            <a:r>
              <a:rPr lang="en-US" dirty="0" err="1"/>
              <a:t>motar</a:t>
            </a:r>
            <a:r>
              <a:rPr lang="en-US" dirty="0"/>
              <a:t> toolbox, the sensor inputs and control outputs are configured as per the CAN communication configuration defined according to the </a:t>
            </a:r>
            <a:r>
              <a:rPr lang="en-US" dirty="0" err="1"/>
              <a:t>motar</a:t>
            </a:r>
            <a:r>
              <a:rPr lang="en-US" dirty="0"/>
              <a:t> tool box.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7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9BBA2-9F23-D367-BB06-58D1293A0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135ADAB-5D17-CD2B-9BCB-4EA2E894C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6CCF9FB-62FB-CC26-7671-70F539647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Before we dive into main content </a:t>
            </a:r>
          </a:p>
          <a:p>
            <a:endParaRPr lang="en-GB" dirty="0"/>
          </a:p>
          <a:p>
            <a:r>
              <a:rPr lang="en-GB" dirty="0"/>
              <a:t>Let me give an overview of the sections that we’ll be covering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25400D1-E622-FB6F-6706-E6029D1D2C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355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see how the total HIL setup communicates with each other.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835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EAD3-CAE0-A5CD-8CD1-D73BFA435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50D342C-3C1F-444F-1050-4F6F7C5A1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7EC78A0-2C5C-72B1-0A0D-C04C2A917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CAN communication model that acts as communication bridge between Carla and the ECU. </a:t>
            </a:r>
          </a:p>
          <a:p>
            <a:endParaRPr lang="en-US" dirty="0"/>
          </a:p>
          <a:p>
            <a:r>
              <a:rPr lang="en-US" dirty="0"/>
              <a:t>These are the sensor inputs from </a:t>
            </a:r>
            <a:r>
              <a:rPr lang="en-US" dirty="0" err="1"/>
              <a:t>carla</a:t>
            </a:r>
            <a:r>
              <a:rPr lang="en-US" dirty="0"/>
              <a:t> sent to the ECU. </a:t>
            </a:r>
          </a:p>
          <a:p>
            <a:endParaRPr lang="en-US" dirty="0"/>
          </a:p>
          <a:p>
            <a:r>
              <a:rPr lang="en-US" dirty="0"/>
              <a:t>This is the CAN configuration settings in </a:t>
            </a:r>
            <a:r>
              <a:rPr lang="en-US" dirty="0" err="1"/>
              <a:t>simulink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These are the control outputs received from the ECU and sent back to </a:t>
            </a:r>
            <a:r>
              <a:rPr lang="en-US" dirty="0" err="1"/>
              <a:t>carla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2C219C-B2F8-4E56-B8B0-68313442D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673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Higher speeds </a:t>
            </a:r>
          </a:p>
          <a:p>
            <a:endParaRPr lang="en-IN" dirty="0"/>
          </a:p>
          <a:p>
            <a:r>
              <a:rPr lang="en-IN" dirty="0"/>
              <a:t>Steeper brake curve</a:t>
            </a:r>
          </a:p>
          <a:p>
            <a:endParaRPr lang="en-I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MIL and HIL results are similar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infer that as speed increases the obstacle is reached quicker and the braking becomes harsh leading to steeper braking curve.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97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5723-E26C-95F7-51C8-A5A26298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D2D8EC9-6979-A493-4DA7-27752CAB96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526A310-C726-58EF-A2CF-332A4B298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Findings</a:t>
            </a:r>
          </a:p>
          <a:p>
            <a:r>
              <a:rPr lang="en-GB" dirty="0"/>
              <a:t>virtual tests before physical tests</a:t>
            </a:r>
          </a:p>
          <a:p>
            <a:r>
              <a:rPr lang="en-US" sz="900" dirty="0"/>
              <a:t>Reduce Testing costs</a:t>
            </a:r>
          </a:p>
          <a:p>
            <a:r>
              <a:rPr lang="en-US" sz="900" dirty="0"/>
              <a:t>Accelerate Development Process </a:t>
            </a:r>
            <a:endParaRPr lang="en-US" sz="800" dirty="0"/>
          </a:p>
          <a:p>
            <a:endParaRPr lang="en-IN" sz="1800" b="0" i="0" u="none" strike="noStrike" baseline="0" dirty="0">
              <a:latin typeface="CMR10"/>
            </a:endParaRPr>
          </a:p>
          <a:p>
            <a:r>
              <a:rPr lang="en-IN" sz="1800" b="0" i="0" u="none" strike="noStrike" baseline="0" dirty="0">
                <a:latin typeface="CMR10"/>
              </a:rPr>
              <a:t>moving averages</a:t>
            </a:r>
            <a:endParaRPr lang="en-US" sz="900" b="0" i="0" u="none" strike="noStrike" baseline="0" dirty="0">
              <a:latin typeface="CMR10"/>
            </a:endParaRPr>
          </a:p>
          <a:p>
            <a:r>
              <a:rPr lang="en-US" sz="1800" b="0" i="0" u="none" strike="noStrike" baseline="0" dirty="0">
                <a:latin typeface="CMR10"/>
              </a:rPr>
              <a:t>by adding a delay in the Simulink model</a:t>
            </a:r>
            <a:endParaRPr lang="en-GB" dirty="0"/>
          </a:p>
          <a:p>
            <a:endParaRPr lang="en-GB" dirty="0"/>
          </a:p>
          <a:p>
            <a:r>
              <a:rPr lang="en-GB" dirty="0"/>
              <a:t>Challenges – Thorough MIL and HIL tests for each system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66B665-5786-8D52-845C-66A15EE0A5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6034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2791E-6DEC-6A68-6F43-7BEABCF9D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22193436-5BAE-972B-D914-9B7599766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C96F885-9C97-00F8-FE59-4937B8ED7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it reduces the cost</a:t>
            </a:r>
          </a:p>
          <a:p>
            <a:endParaRPr lang="en-GB" dirty="0"/>
          </a:p>
          <a:p>
            <a:r>
              <a:rPr lang="en-GB" dirty="0"/>
              <a:t>Impacts on Industry and R&amp;D </a:t>
            </a:r>
          </a:p>
          <a:p>
            <a:endParaRPr lang="en-GB" dirty="0"/>
          </a:p>
          <a:p>
            <a:r>
              <a:rPr lang="en-GB" dirty="0"/>
              <a:t>How digital twin improves testing</a:t>
            </a:r>
          </a:p>
          <a:p>
            <a:endParaRPr lang="en-GB" dirty="0"/>
          </a:p>
          <a:p>
            <a:r>
              <a:rPr lang="en-GB" dirty="0"/>
              <a:t>Faster test and development of algorithms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027B24-2BCB-A263-3965-D70C1823A0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122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Custom maps is currently a experimental feature in Carla’s Digital </a:t>
            </a:r>
            <a:r>
              <a:rPr lang="en-IN"/>
              <a:t>Twin update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80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36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Pretty confident right 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8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4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dirty="0"/>
          </a:p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C6F89-4AF6-F588-1D6D-A3236661B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2BB09AF-A350-FC2C-F3AE-AC32E56A1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AFC31C2-F3E1-7C13-E0FA-D1325E397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Explain ADAS</a:t>
            </a:r>
          </a:p>
          <a:p>
            <a:endParaRPr lang="en-US" sz="9600" dirty="0"/>
          </a:p>
          <a:p>
            <a:r>
              <a:rPr lang="en-US" sz="9600" dirty="0"/>
              <a:t>Requires special setups and scenarios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8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4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dirty="0"/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5055525-9FBE-5851-F500-8186259C32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93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92CA7-6D7D-0B9B-42C5-46B6E3E11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FB577FE-396C-369E-D110-7FC560A48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7B8B8D-4285-4057-3063-4B5F18A95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6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88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54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900" dirty="0"/>
          </a:p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A6CCF9-001E-0F2D-97EA-FA76C6718C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87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DDAD4-B945-D4F3-7CD5-5F09CE736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B4D7FFB-A913-30E3-35DE-AE5786990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B2634A-0A83-3E57-E75A-666FD3E17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CMR10"/>
              </a:rPr>
              <a:t>physical testing consume more time, resources, and money</a:t>
            </a:r>
          </a:p>
          <a:p>
            <a:endParaRPr lang="en-US" sz="1800" b="0" i="0" u="none" strike="noStrike" baseline="0" dirty="0">
              <a:latin typeface="CMR1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/>
              <a:t>20 to 30 percent of development cost is spent on testing and validation and the shift towards virtualization reduces the cost and time.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baseline="0" dirty="0">
              <a:latin typeface="CMR10"/>
            </a:endParaRPr>
          </a:p>
          <a:p>
            <a:pPr algn="l"/>
            <a:r>
              <a:rPr lang="en-IN" sz="1800" b="0" i="0" u="none" strike="noStrike" baseline="0" dirty="0">
                <a:latin typeface="CMR10"/>
              </a:rPr>
              <a:t>The Digital Twin </a:t>
            </a:r>
            <a:r>
              <a:rPr lang="en-US" sz="1800" b="0" i="0" u="none" strike="noStrike" baseline="0" dirty="0">
                <a:latin typeface="CMR10"/>
              </a:rPr>
              <a:t>System can be a solution to this by stimulating these scenarios in a reliable virtual environment before physical testing to accelerate the development process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17EDD-C2B4-56E6-41B5-8EAF9F4D0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285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DDAD4-B945-D4F3-7CD5-5F09CE736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B4D7FFB-A913-30E3-35DE-AE5786990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3CB2634A-0A83-3E57-E75A-666FD3E17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F317EDD-C2B4-56E6-41B5-8EAF9F4D0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499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70092-77DA-707C-62B2-487E268B0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FC776D7-48C4-D9A0-44F2-794BDD3BE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2956FCD-B4F0-9424-DB37-5398A3E4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3CA4C33-BE9D-D74B-0D75-11133360C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725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51701-099E-FCD9-9112-ADEED392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9C5D561-BC8E-8A47-1BF9-79C52CDD65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DDA635B3-C725-B3A4-AB1E-D44EE434A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 entity or the physical twin, the virtual entity or the digital twin, the service system, the digital twin data, and the connection.</a:t>
            </a:r>
          </a:p>
          <a:p>
            <a:endParaRPr lang="en-US" dirty="0"/>
          </a:p>
          <a:p>
            <a:r>
              <a:rPr lang="en-US" dirty="0"/>
              <a:t>the digital twin system is a dynamic system</a:t>
            </a:r>
          </a:p>
          <a:p>
            <a:endParaRPr lang="en-US" dirty="0"/>
          </a:p>
          <a:p>
            <a:r>
              <a:rPr lang="en-US" dirty="0"/>
              <a:t>The service system is an operational platform with input and output functions. Its workflow is: read data from external objects- form a database- make operational decisions- modify the database.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6D3C8EA-9654-EDE9-4780-F0A21ACD1D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28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 dirty="0"/>
              <a:t>Sample slide with table and 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dirty="0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4426" y="4572114"/>
            <a:ext cx="5956934" cy="576000"/>
          </a:xfrm>
        </p:spPr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dirty="0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14426" y="4567500"/>
            <a:ext cx="5941693" cy="576000"/>
          </a:xfrm>
        </p:spPr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 dirty="0"/>
              <a:t>This is an example of 19,5 </a:t>
            </a:r>
            <a:r>
              <a:rPr lang="en-GB" dirty="0" err="1"/>
              <a:t>pt</a:t>
            </a:r>
            <a:r>
              <a:rPr lang="en-GB" dirty="0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Click to enter text</a:t>
            </a:r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 dirty="0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 dirty="0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 27pt headline on a slide with three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 dirty="0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to insert image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This is an example of a 27 </a:t>
            </a:r>
            <a:r>
              <a:rPr lang="en-GB" dirty="0" err="1"/>
              <a:t>pt</a:t>
            </a:r>
            <a:r>
              <a:rPr lang="en-GB" dirty="0"/>
              <a:t> headline with 27 </a:t>
            </a:r>
            <a:r>
              <a:rPr lang="en-GB" dirty="0" err="1"/>
              <a:t>pt</a:t>
            </a:r>
            <a:r>
              <a:rPr lang="en-GB" dirty="0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7" y="4568400"/>
            <a:ext cx="5939767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  <p:pic>
        <p:nvPicPr>
          <p:cNvPr id="4" name="Picture 3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C9FFA22E-83DC-EABC-FDAD-298FDC64FA4F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94" y="4564750"/>
            <a:ext cx="1102381" cy="57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26.svg"/><Relationship Id="rId4" Type="http://schemas.openxmlformats.org/officeDocument/2006/relationships/image" Target="../media/image60.png"/><Relationship Id="rId9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-1" y="2915048"/>
            <a:ext cx="9143999" cy="1075925"/>
          </a:xfrm>
        </p:spPr>
        <p:txBody>
          <a:bodyPr/>
          <a:lstStyle/>
          <a:p>
            <a:r>
              <a:rPr lang="en-US" dirty="0"/>
              <a:t>Digital Twin System for Automotive </a:t>
            </a:r>
            <a:r>
              <a:rPr lang="en-US"/>
              <a:t>Safety with Integration </a:t>
            </a:r>
            <a:r>
              <a:rPr lang="en-US" dirty="0"/>
              <a:t>of a Safety Controller</a:t>
            </a:r>
            <a:endParaRPr lang="en-GB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Pruthvi Krishnamurthy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MSc Automotive Technology, MDSE</a:t>
            </a:r>
          </a:p>
        </p:txBody>
      </p:sp>
      <p:pic>
        <p:nvPicPr>
          <p:cNvPr id="3" name="Picture 2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722D08E8-058D-3699-D106-9F01B4DEDA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54" y="4567236"/>
            <a:ext cx="1097646" cy="5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6E04-0355-A628-BC00-8602195BD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F526DB9-3398-9341-703E-77D583B8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480545"/>
          </a:xfrm>
        </p:spPr>
        <p:txBody>
          <a:bodyPr/>
          <a:lstStyle/>
          <a:p>
            <a:r>
              <a:rPr lang="en-GB" sz="2700" b="1" dirty="0"/>
              <a:t>Virtual Twin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7B9650-D7F5-55C0-1B67-9BFAE7340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0E4A2CE-608F-88C3-BADF-89244F3E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1" name="Picture Placeholder 10" descr="A person in a video game&#10;&#10;Description automatically generated">
            <a:extLst>
              <a:ext uri="{FF2B5EF4-FFF2-40B4-BE49-F238E27FC236}">
                <a16:creationId xmlns:a16="http://schemas.microsoft.com/office/drawing/2014/main" id="{D410F9AC-F766-151B-1080-664BB9C088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3086"/>
          <a:stretch>
            <a:fillRect/>
          </a:stretch>
        </p:blipFill>
        <p:spPr/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0984D8-A14C-0A6B-4566-D1FC78A04738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32873F46-C6F3-CFE4-3A1B-048D51C5CFFB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CA44DE9E-BA8D-0FE2-0E10-C011DC070F35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1ED5E74-D93D-531B-C3DA-31FCCCCE0767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0F06926B-8A5B-EC49-8F78-AA8B6346CC1B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094F05EC-8D17-AC0F-D4F2-2D6BEBF638DF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6007DCFA-9AF2-EB2F-30FA-461C297B90B1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DAA67C98-C8A4-AF63-DDB8-548FE3EB7764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6D11965-64FF-2FE2-A61E-B407C7EE048E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7" name="Titel 8">
            <a:extLst>
              <a:ext uri="{FF2B5EF4-FFF2-40B4-BE49-F238E27FC236}">
                <a16:creationId xmlns:a16="http://schemas.microsoft.com/office/drawing/2014/main" id="{063BC8EF-82B6-CA6C-C8E4-18F64678BF1D}"/>
              </a:ext>
            </a:extLst>
          </p:cNvPr>
          <p:cNvSpPr txBox="1">
            <a:spLocks/>
          </p:cNvSpPr>
          <p:nvPr/>
        </p:nvSpPr>
        <p:spPr>
          <a:xfrm>
            <a:off x="758825" y="1077511"/>
            <a:ext cx="2974975" cy="38044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Comparison of Simulators</a:t>
            </a:r>
          </a:p>
        </p:txBody>
      </p:sp>
      <p:pic>
        <p:nvPicPr>
          <p:cNvPr id="8" name="Picture 7" descr="A table of simulating numbers&#10;&#10;Description automatically generated with medium confidence">
            <a:extLst>
              <a:ext uri="{FF2B5EF4-FFF2-40B4-BE49-F238E27FC236}">
                <a16:creationId xmlns:a16="http://schemas.microsoft.com/office/drawing/2014/main" id="{A87727FD-A408-EB12-767F-29F02B61B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5" y="1380084"/>
            <a:ext cx="5292863" cy="1693715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C7652-10BD-9822-93BA-E9EBD582EEBE}"/>
              </a:ext>
            </a:extLst>
          </p:cNvPr>
          <p:cNvSpPr txBox="1"/>
          <p:nvPr/>
        </p:nvSpPr>
        <p:spPr>
          <a:xfrm>
            <a:off x="4345681" y="1144624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Y: Yes, N: No, U: Unknown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1B54D-00E0-5828-7CA7-B2AC6306C763}"/>
              </a:ext>
            </a:extLst>
          </p:cNvPr>
          <p:cNvSpPr/>
          <p:nvPr/>
        </p:nvSpPr>
        <p:spPr>
          <a:xfrm>
            <a:off x="4257486" y="1778000"/>
            <a:ext cx="190336" cy="123049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jdelijke aanduiding voor inhoud 14">
            <a:extLst>
              <a:ext uri="{FF2B5EF4-FFF2-40B4-BE49-F238E27FC236}">
                <a16:creationId xmlns:a16="http://schemas.microsoft.com/office/drawing/2014/main" id="{AFB080CA-FFDB-5CF2-5A2A-D0D68B39A3A7}"/>
              </a:ext>
            </a:extLst>
          </p:cNvPr>
          <p:cNvSpPr txBox="1">
            <a:spLocks/>
          </p:cNvSpPr>
          <p:nvPr/>
        </p:nvSpPr>
        <p:spPr>
          <a:xfrm>
            <a:off x="752825" y="3536565"/>
            <a:ext cx="4913313" cy="4204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1950" dirty="0"/>
              <a:t>Why </a:t>
            </a:r>
            <a:r>
              <a:rPr lang="en-IN" sz="1800" dirty="0">
                <a:solidFill>
                  <a:srgbClr val="C00000"/>
                </a:solidFill>
              </a:rPr>
              <a:t>CAR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C00000"/>
                </a:solidFill>
              </a:rPr>
              <a:t>L</a:t>
            </a:r>
            <a:r>
              <a:rPr lang="en-IN" sz="1800" dirty="0"/>
              <a:t>earning to </a:t>
            </a:r>
            <a:r>
              <a:rPr lang="en-IN" sz="1800" dirty="0">
                <a:solidFill>
                  <a:srgbClr val="C00000"/>
                </a:solidFill>
              </a:rPr>
              <a:t>A</a:t>
            </a:r>
            <a:r>
              <a:rPr lang="en-IN" sz="1800" dirty="0"/>
              <a:t>ct (</a:t>
            </a:r>
            <a:r>
              <a:rPr lang="en-GB" sz="1800" dirty="0"/>
              <a:t>CARLA) </a:t>
            </a:r>
            <a:r>
              <a:rPr lang="en-GB" sz="195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B5764-50E6-7974-7DF7-DC02179D9543}"/>
              </a:ext>
            </a:extLst>
          </p:cNvPr>
          <p:cNvSpPr txBox="1"/>
          <p:nvPr/>
        </p:nvSpPr>
        <p:spPr>
          <a:xfrm>
            <a:off x="3636252" y="3052650"/>
            <a:ext cx="25087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00" dirty="0"/>
              <a:t>[Ref:</a:t>
            </a:r>
            <a:r>
              <a:rPr lang="en-US" sz="800" b="0" i="0" u="none" strike="noStrike" baseline="0" dirty="0"/>
              <a:t>A survey on simulators for testing self-driving </a:t>
            </a:r>
            <a:r>
              <a:rPr lang="en-IN" sz="800" b="0" i="0" u="none" strike="noStrike" baseline="0" dirty="0"/>
              <a:t>cars</a:t>
            </a:r>
            <a:r>
              <a:rPr lang="en-IN" sz="8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11784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 animBg="1"/>
      <p:bldP spid="10" grpId="0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FD2FF-40C7-49C8-4ED7-C9751E88F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8707023E-6874-7F0C-9F25-54486FF6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34" y="1086443"/>
            <a:ext cx="5486876" cy="3084843"/>
          </a:xfrm>
          <a:prstGeom prst="rect">
            <a:avLst/>
          </a:prstGeo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F34339FD-1421-2DDB-792F-FABEA807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System (DTS) Communication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E12A7A4-509C-BCDF-9100-36DA9DDF3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54A541-B7B6-3DC0-F0CE-D2940977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453990-9DAB-1A77-3E22-1F4DB0B909E3}"/>
              </a:ext>
            </a:extLst>
          </p:cNvPr>
          <p:cNvSpPr/>
          <p:nvPr/>
        </p:nvSpPr>
        <p:spPr>
          <a:xfrm>
            <a:off x="1336432" y="1403746"/>
            <a:ext cx="1477108" cy="2605546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7FB598-9E7A-58D8-41C2-ECF7AADF9E62}"/>
              </a:ext>
            </a:extLst>
          </p:cNvPr>
          <p:cNvSpPr/>
          <p:nvPr/>
        </p:nvSpPr>
        <p:spPr>
          <a:xfrm>
            <a:off x="1701363" y="1575580"/>
            <a:ext cx="747246" cy="5275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Virtual Sensors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491DEBC-4C8A-0808-F9CC-E75EC04D8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1942" y="1915817"/>
            <a:ext cx="1110497" cy="111049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AF9286-65F5-1836-B322-B2E119AED60A}"/>
              </a:ext>
            </a:extLst>
          </p:cNvPr>
          <p:cNvSpPr/>
          <p:nvPr/>
        </p:nvSpPr>
        <p:spPr>
          <a:xfrm>
            <a:off x="1708397" y="3300550"/>
            <a:ext cx="747246" cy="5275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Virtual Actuators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3D6622-9A0B-2B3B-E65A-5AE3ABAFCE1F}"/>
              </a:ext>
            </a:extLst>
          </p:cNvPr>
          <p:cNvSpPr/>
          <p:nvPr/>
        </p:nvSpPr>
        <p:spPr>
          <a:xfrm rot="16200000">
            <a:off x="4703847" y="2470882"/>
            <a:ext cx="2124280" cy="47127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Physical ECU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95032C0-4808-E7A8-9BDD-18C480DD4B8D}"/>
              </a:ext>
            </a:extLst>
          </p:cNvPr>
          <p:cNvSpPr/>
          <p:nvPr/>
        </p:nvSpPr>
        <p:spPr>
          <a:xfrm>
            <a:off x="2448609" y="1692596"/>
            <a:ext cx="1382195" cy="293506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ROS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7B139E1-9DAF-4B8F-7BD5-11CDA8AB93B3}"/>
              </a:ext>
            </a:extLst>
          </p:cNvPr>
          <p:cNvSpPr/>
          <p:nvPr/>
        </p:nvSpPr>
        <p:spPr>
          <a:xfrm flipH="1">
            <a:off x="2448609" y="3438669"/>
            <a:ext cx="1375161" cy="293506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ROS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544E16D-831D-F10F-3426-9D3AD078593A}"/>
              </a:ext>
            </a:extLst>
          </p:cNvPr>
          <p:cNvSpPr/>
          <p:nvPr/>
        </p:nvSpPr>
        <p:spPr>
          <a:xfrm flipH="1">
            <a:off x="4309105" y="3417566"/>
            <a:ext cx="1221246" cy="293506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CAN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CF9D1951-D618-EF4E-E5E3-280DEE9AA97E}"/>
              </a:ext>
            </a:extLst>
          </p:cNvPr>
          <p:cNvSpPr/>
          <p:nvPr/>
        </p:nvSpPr>
        <p:spPr>
          <a:xfrm>
            <a:off x="4297328" y="1694273"/>
            <a:ext cx="1225990" cy="293506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CAN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208140-A8AB-4C71-D3D7-FF3BEEE8B569}"/>
              </a:ext>
            </a:extLst>
          </p:cNvPr>
          <p:cNvSpPr txBox="1"/>
          <p:nvPr/>
        </p:nvSpPr>
        <p:spPr>
          <a:xfrm>
            <a:off x="4466044" y="189346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Sensor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5544E45-CFBE-EC3B-C3EF-17AFAA0D61C7}"/>
              </a:ext>
            </a:extLst>
          </p:cNvPr>
          <p:cNvSpPr txBox="1"/>
          <p:nvPr/>
        </p:nvSpPr>
        <p:spPr>
          <a:xfrm>
            <a:off x="2817507" y="188782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Sensor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B6F582-B426-FD64-84D3-4954EA9FEC2D}"/>
              </a:ext>
            </a:extLst>
          </p:cNvPr>
          <p:cNvSpPr txBox="1"/>
          <p:nvPr/>
        </p:nvSpPr>
        <p:spPr>
          <a:xfrm>
            <a:off x="4537075" y="313970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Control Commands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ACB926-851C-A957-C87D-0DFECDBE6405}"/>
              </a:ext>
            </a:extLst>
          </p:cNvPr>
          <p:cNvSpPr txBox="1"/>
          <p:nvPr/>
        </p:nvSpPr>
        <p:spPr>
          <a:xfrm>
            <a:off x="2846939" y="3167837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/>
              <a:t>Control Commands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0D61759-EF25-0B32-FB73-76F8E52E419D}"/>
              </a:ext>
            </a:extLst>
          </p:cNvPr>
          <p:cNvSpPr/>
          <p:nvPr/>
        </p:nvSpPr>
        <p:spPr>
          <a:xfrm rot="16200000">
            <a:off x="2999551" y="2466199"/>
            <a:ext cx="2124280" cy="471271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MATLAB Simulink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1C25A6-05C8-8B10-BD0A-DE7CFA59818D}"/>
              </a:ext>
            </a:extLst>
          </p:cNvPr>
          <p:cNvCxnSpPr/>
          <p:nvPr/>
        </p:nvCxnSpPr>
        <p:spPr>
          <a:xfrm flipV="1">
            <a:off x="2074986" y="2103119"/>
            <a:ext cx="0" cy="29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3FA441-D90A-4017-5411-1A41488302A2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082020" y="2827606"/>
            <a:ext cx="0" cy="47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B62CE4B-C12F-0948-7846-36B5E9DDBEEF}"/>
              </a:ext>
            </a:extLst>
          </p:cNvPr>
          <p:cNvGrpSpPr/>
          <p:nvPr/>
        </p:nvGrpSpPr>
        <p:grpSpPr>
          <a:xfrm>
            <a:off x="928468" y="1099038"/>
            <a:ext cx="5470140" cy="3072032"/>
            <a:chOff x="928468" y="1099038"/>
            <a:chExt cx="5470140" cy="307203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5B508B7-2AE8-AB6D-CA19-5022BE843E7E}"/>
                </a:ext>
              </a:extLst>
            </p:cNvPr>
            <p:cNvSpPr/>
            <p:nvPr/>
          </p:nvSpPr>
          <p:spPr>
            <a:xfrm>
              <a:off x="928468" y="1099038"/>
              <a:ext cx="5470140" cy="3072032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lvl="1"/>
              <a:endParaRPr lang="en-IN" sz="1200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B9C30DC1-C7A4-2D7A-DBF8-704213DAF101}"/>
                </a:ext>
              </a:extLst>
            </p:cNvPr>
            <p:cNvSpPr/>
            <p:nvPr/>
          </p:nvSpPr>
          <p:spPr>
            <a:xfrm>
              <a:off x="1485017" y="1158510"/>
              <a:ext cx="1264345" cy="19694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Digital Twin (CARLA)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96859F3-2C13-79F0-5DD4-90AD2B2752BB}"/>
              </a:ext>
            </a:extLst>
          </p:cNvPr>
          <p:cNvGrpSpPr/>
          <p:nvPr/>
        </p:nvGrpSpPr>
        <p:grpSpPr>
          <a:xfrm>
            <a:off x="5990340" y="1052223"/>
            <a:ext cx="2336982" cy="2957069"/>
            <a:chOff x="5990340" y="1052223"/>
            <a:chExt cx="2336982" cy="295706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D62EA07-AFE8-8260-E356-66FC4616E7EB}"/>
                </a:ext>
              </a:extLst>
            </p:cNvPr>
            <p:cNvGrpSpPr/>
            <p:nvPr/>
          </p:nvGrpSpPr>
          <p:grpSpPr>
            <a:xfrm>
              <a:off x="5990340" y="1403746"/>
              <a:ext cx="2336982" cy="2605546"/>
              <a:chOff x="5990340" y="1403746"/>
              <a:chExt cx="2336982" cy="2605546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2A8DAF0-BA63-D02A-34D4-83E9625B211A}"/>
                  </a:ext>
                </a:extLst>
              </p:cNvPr>
              <p:cNvGrpSpPr/>
              <p:nvPr/>
            </p:nvGrpSpPr>
            <p:grpSpPr>
              <a:xfrm>
                <a:off x="6850214" y="1403746"/>
                <a:ext cx="1477108" cy="2605546"/>
                <a:chOff x="6850214" y="1403746"/>
                <a:chExt cx="1477108" cy="2605546"/>
              </a:xfrm>
            </p:grpSpPr>
            <p:pic>
              <p:nvPicPr>
                <p:cNvPr id="17" name="Graphic 16">
                  <a:extLst>
                    <a:ext uri="{FF2B5EF4-FFF2-40B4-BE49-F238E27FC236}">
                      <a16:creationId xmlns:a16="http://schemas.microsoft.com/office/drawing/2014/main" id="{2CC9DFEF-5662-33BA-2A42-1176AAE41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0966" y="2211503"/>
                  <a:ext cx="1195604" cy="980664"/>
                </a:xfrm>
                <a:prstGeom prst="rect">
                  <a:avLst/>
                </a:prstGeom>
              </p:spPr>
            </p:pic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0ADFD618-62AE-133F-1397-77CDC4B52206}"/>
                    </a:ext>
                  </a:extLst>
                </p:cNvPr>
                <p:cNvSpPr/>
                <p:nvPr/>
              </p:nvSpPr>
              <p:spPr>
                <a:xfrm>
                  <a:off x="6850214" y="1403746"/>
                  <a:ext cx="1477108" cy="2605546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9CE4B02-0F61-16B6-1DDC-C6EB1B0893D0}"/>
                    </a:ext>
                  </a:extLst>
                </p:cNvPr>
                <p:cNvSpPr/>
                <p:nvPr/>
              </p:nvSpPr>
              <p:spPr>
                <a:xfrm>
                  <a:off x="7215145" y="1575580"/>
                  <a:ext cx="747246" cy="527539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00" dirty="0"/>
                    <a:t>Physical Sensors</a:t>
                  </a:r>
                </a:p>
              </p:txBody>
            </p:sp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59BAEAA1-9665-36A3-3FCD-98973176FD15}"/>
                    </a:ext>
                  </a:extLst>
                </p:cNvPr>
                <p:cNvSpPr/>
                <p:nvPr/>
              </p:nvSpPr>
              <p:spPr>
                <a:xfrm>
                  <a:off x="7215145" y="3300550"/>
                  <a:ext cx="747246" cy="527539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000" dirty="0"/>
                    <a:t>Physical Actuators</a:t>
                  </a: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DD5F08A7-216A-CC4E-E201-DF0B70AA2381}"/>
                    </a:ext>
                  </a:extLst>
                </p:cNvPr>
                <p:cNvCxnSpPr/>
                <p:nvPr/>
              </p:nvCxnSpPr>
              <p:spPr>
                <a:xfrm flipV="1">
                  <a:off x="7594211" y="2096616"/>
                  <a:ext cx="0" cy="29542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3D29AF47-1F22-0908-110F-625305472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4211" y="3026314"/>
                  <a:ext cx="0" cy="27423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D7C445EC-93C7-B303-0962-019E04C82231}"/>
                  </a:ext>
                </a:extLst>
              </p:cNvPr>
              <p:cNvCxnSpPr>
                <a:cxnSpLocks/>
                <a:stCxn id="33" idx="1"/>
              </p:cNvCxnSpPr>
              <p:nvPr/>
            </p:nvCxnSpPr>
            <p:spPr>
              <a:xfrm flipH="1">
                <a:off x="5990340" y="1839350"/>
                <a:ext cx="122480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F204DEEE-6925-4A21-6482-2723C99315F8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>
              <a:xfrm>
                <a:off x="6008656" y="3564319"/>
                <a:ext cx="120648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F63216A-28FA-49DB-37FC-62BF05460205}"/>
                </a:ext>
              </a:extLst>
            </p:cNvPr>
            <p:cNvSpPr/>
            <p:nvPr/>
          </p:nvSpPr>
          <p:spPr>
            <a:xfrm>
              <a:off x="6990966" y="1052223"/>
              <a:ext cx="1264345" cy="30571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1000" dirty="0"/>
                <a:t>Physical Twin (Scaled Race Car)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A4071D-DF7C-4136-D73E-C5FD01E7C0FE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BE7F20F-37D9-AF4B-6B21-BFD67EC1CAB8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574E4DD-D2B1-A6DD-1C50-FD371A2E1548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C13B740-054B-1A86-1508-36512B93752E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D2860C51-E21B-8C5D-DC52-33BCD74D9B3B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998A0CA-1FF9-1AFA-9CF8-81B29EC71767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A65F51D4-22C0-A085-23B5-40E4798CBE32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AECB688B-4313-AEBE-BB91-815D5169A848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AE21026C-E028-31F0-64E6-27C894A2B2C9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96210B-F3A3-EEAB-50B4-AC162A143C98}"/>
              </a:ext>
            </a:extLst>
          </p:cNvPr>
          <p:cNvSpPr/>
          <p:nvPr/>
        </p:nvSpPr>
        <p:spPr>
          <a:xfrm>
            <a:off x="1485017" y="1156875"/>
            <a:ext cx="1264345" cy="19694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Digital Twin (CARLA)</a:t>
            </a:r>
          </a:p>
        </p:txBody>
      </p:sp>
    </p:spTree>
    <p:extLst>
      <p:ext uri="{BB962C8B-B14F-4D97-AF65-F5344CB8AC3E}">
        <p14:creationId xmlns:p14="http://schemas.microsoft.com/office/powerpoint/2010/main" val="31313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22" grpId="0" animBg="1"/>
      <p:bldP spid="22" grpId="1" animBg="1"/>
      <p:bldP spid="26" grpId="0" animBg="1"/>
      <p:bldP spid="26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 animBg="1"/>
      <p:bldP spid="43" grpId="1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9687-6BE1-9303-2194-AC2CC222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6999CD54-C110-A758-A536-AA34A9AA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for DTS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38DBC0D1-DCD2-B7C0-1A33-5AEB0770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07ABBE1-391F-4DC1-E0F5-624026F4A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E465433-7CD6-43D2-7908-4B3DCE13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79" y="1100066"/>
            <a:ext cx="3612617" cy="207747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0B57C2B-AC7F-EEC8-B417-E0A1AD939DEA}"/>
              </a:ext>
            </a:extLst>
          </p:cNvPr>
          <p:cNvSpPr/>
          <p:nvPr/>
        </p:nvSpPr>
        <p:spPr>
          <a:xfrm>
            <a:off x="5547360" y="2352670"/>
            <a:ext cx="929640" cy="73382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Data from DTS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653AA6-BAE9-0AA7-8886-A883B1E39B71}"/>
              </a:ext>
            </a:extLst>
          </p:cNvPr>
          <p:cNvSpPr/>
          <p:nvPr/>
        </p:nvSpPr>
        <p:spPr>
          <a:xfrm>
            <a:off x="4160520" y="3429705"/>
            <a:ext cx="929640" cy="73382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Concept System Design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967708-DBAE-A52F-F9B8-8EA0387043E9}"/>
              </a:ext>
            </a:extLst>
          </p:cNvPr>
          <p:cNvSpPr/>
          <p:nvPr/>
        </p:nvSpPr>
        <p:spPr>
          <a:xfrm>
            <a:off x="2766060" y="3429703"/>
            <a:ext cx="929640" cy="73382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Perform Safety Analysis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A18D9F-A0CC-3BBF-41AF-67BEA4BA292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319496" y="2715773"/>
            <a:ext cx="227864" cy="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BD0DDF7-5016-0000-9264-0AB32521BA88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5090160" y="3086497"/>
            <a:ext cx="922020" cy="710122"/>
          </a:xfrm>
          <a:prstGeom prst="bentConnector3">
            <a:avLst>
              <a:gd name="adj1" fmla="val 289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CFEE6E-0F0D-32EA-868C-34A04B0F22D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625340" y="3177540"/>
            <a:ext cx="0" cy="252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B93826-527B-E06B-6CEB-D3A431AA7D59}"/>
              </a:ext>
            </a:extLst>
          </p:cNvPr>
          <p:cNvCxnSpPr>
            <a:cxnSpLocks/>
          </p:cNvCxnSpPr>
          <p:nvPr/>
        </p:nvCxnSpPr>
        <p:spPr>
          <a:xfrm>
            <a:off x="3695700" y="3672840"/>
            <a:ext cx="46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47CD86-0BAF-4B1A-EA74-CCEC59359F72}"/>
              </a:ext>
            </a:extLst>
          </p:cNvPr>
          <p:cNvCxnSpPr>
            <a:cxnSpLocks/>
          </p:cNvCxnSpPr>
          <p:nvPr/>
        </p:nvCxnSpPr>
        <p:spPr>
          <a:xfrm flipH="1">
            <a:off x="3695700" y="3916680"/>
            <a:ext cx="46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537E0C-A1FB-61CE-229D-8DBB4D6E544D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137A6A83-F086-743F-5ADC-28F49AAFD37C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A247FA8-D53A-5B3D-4C2E-01DCB653AE4F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B9B4DC2-9E5C-9B2F-27A6-0869B6808283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0FDB2CA-E902-2F09-6B17-C71676DBBC5A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1BB356D5-D0E5-5F90-47D5-5588CDD3BE54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2D8F935C-FFEA-08F5-0072-3AD9BB8420A9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7205119B-E7A4-8D23-3815-5CE98E6F618F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98113A6C-A0AC-8808-4B23-B5EF1DA1F3A2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51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5CB11-EBE0-813A-2E88-280A0B8C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6AF3414-95EF-AC38-1A4D-2990910A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9DDDCAF-20F2-113F-566E-F12518A9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3" name="Titel 12">
            <a:extLst>
              <a:ext uri="{FF2B5EF4-FFF2-40B4-BE49-F238E27FC236}">
                <a16:creationId xmlns:a16="http://schemas.microsoft.com/office/drawing/2014/main" id="{7812B701-C493-5413-702D-AE4721FE4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/>
          <a:lstStyle/>
          <a:p>
            <a:pPr algn="ctr"/>
            <a:r>
              <a:rPr lang="en-GB" dirty="0"/>
              <a:t>V-Model Framework using Digital Twin System</a:t>
            </a: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3A9ADD21-8420-A320-5FF8-4ACD2ABD9885}"/>
              </a:ext>
            </a:extLst>
          </p:cNvPr>
          <p:cNvSpPr/>
          <p:nvPr/>
        </p:nvSpPr>
        <p:spPr>
          <a:xfrm flipV="1">
            <a:off x="3361199" y="3442246"/>
            <a:ext cx="2343981" cy="545600"/>
          </a:xfrm>
          <a:prstGeom prst="trapezoid">
            <a:avLst>
              <a:gd name="adj" fmla="val 52933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C8025BD4-F102-7385-ACED-A3CFC6E08019}"/>
              </a:ext>
            </a:extLst>
          </p:cNvPr>
          <p:cNvSpPr/>
          <p:nvPr/>
        </p:nvSpPr>
        <p:spPr>
          <a:xfrm>
            <a:off x="5066674" y="1608111"/>
            <a:ext cx="1443979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Flowchart: Manual Input 26">
            <a:extLst>
              <a:ext uri="{FF2B5EF4-FFF2-40B4-BE49-F238E27FC236}">
                <a16:creationId xmlns:a16="http://schemas.microsoft.com/office/drawing/2014/main" id="{85CD5F07-D0DB-AA9D-E39A-BF740C4C7648}"/>
              </a:ext>
            </a:extLst>
          </p:cNvPr>
          <p:cNvSpPr/>
          <p:nvPr/>
        </p:nvSpPr>
        <p:spPr>
          <a:xfrm rot="16200000" flipH="1">
            <a:off x="6144152" y="350729"/>
            <a:ext cx="452458" cy="2062306"/>
          </a:xfrm>
          <a:prstGeom prst="flowChartManualInpu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E61D332D-B34E-AEED-F969-B83A7CFA43E4}"/>
              </a:ext>
            </a:extLst>
          </p:cNvPr>
          <p:cNvSpPr/>
          <p:nvPr/>
        </p:nvSpPr>
        <p:spPr>
          <a:xfrm>
            <a:off x="4798557" y="2220211"/>
            <a:ext cx="1443979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A76919A6-F06E-5FE7-BCCC-48AD4CE39EAA}"/>
              </a:ext>
            </a:extLst>
          </p:cNvPr>
          <p:cNvSpPr/>
          <p:nvPr/>
        </p:nvSpPr>
        <p:spPr>
          <a:xfrm>
            <a:off x="4530555" y="2830041"/>
            <a:ext cx="1443979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85881774-DC27-B8EA-BA7A-CB3EB22BB104}"/>
              </a:ext>
            </a:extLst>
          </p:cNvPr>
          <p:cNvSpPr/>
          <p:nvPr/>
        </p:nvSpPr>
        <p:spPr>
          <a:xfrm flipH="1">
            <a:off x="2559031" y="1608243"/>
            <a:ext cx="1436741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Flowchart: Manual Input 40">
            <a:extLst>
              <a:ext uri="{FF2B5EF4-FFF2-40B4-BE49-F238E27FC236}">
                <a16:creationId xmlns:a16="http://schemas.microsoft.com/office/drawing/2014/main" id="{922D7223-6A76-B470-5A5E-C357117238C3}"/>
              </a:ext>
            </a:extLst>
          </p:cNvPr>
          <p:cNvSpPr/>
          <p:nvPr/>
        </p:nvSpPr>
        <p:spPr>
          <a:xfrm rot="5400000">
            <a:off x="2472371" y="356030"/>
            <a:ext cx="452458" cy="2051969"/>
          </a:xfrm>
          <a:prstGeom prst="flowChartManualInpu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0B291A63-C3FE-4BF1-9139-D2BF153968D1}"/>
              </a:ext>
            </a:extLst>
          </p:cNvPr>
          <p:cNvSpPr/>
          <p:nvPr/>
        </p:nvSpPr>
        <p:spPr>
          <a:xfrm flipH="1">
            <a:off x="2825804" y="2220343"/>
            <a:ext cx="1436741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312D7A40-8590-E7BE-832B-DEFB1A164FD8}"/>
              </a:ext>
            </a:extLst>
          </p:cNvPr>
          <p:cNvSpPr/>
          <p:nvPr/>
        </p:nvSpPr>
        <p:spPr>
          <a:xfrm flipH="1">
            <a:off x="3092463" y="2830173"/>
            <a:ext cx="1436741" cy="611942"/>
          </a:xfrm>
          <a:prstGeom prst="parallelogram">
            <a:avLst>
              <a:gd name="adj" fmla="val 43997"/>
            </a:avLst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511A2B-4359-7394-C140-B670186524D1}"/>
              </a:ext>
            </a:extLst>
          </p:cNvPr>
          <p:cNvSpPr txBox="1"/>
          <p:nvPr/>
        </p:nvSpPr>
        <p:spPr>
          <a:xfrm>
            <a:off x="1619792" y="1231859"/>
            <a:ext cx="1920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System Concept Development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6F3EAC-9603-38F3-1150-6C0327FDB35C}"/>
              </a:ext>
            </a:extLst>
          </p:cNvPr>
          <p:cNvSpPr txBox="1"/>
          <p:nvPr/>
        </p:nvSpPr>
        <p:spPr>
          <a:xfrm>
            <a:off x="2766914" y="1703978"/>
            <a:ext cx="1043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System </a:t>
            </a:r>
          </a:p>
          <a:p>
            <a:pPr algn="ctr"/>
            <a:r>
              <a:rPr lang="en-IN" sz="1100" dirty="0"/>
              <a:t>Requirements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3535FA-4FF0-4C0B-F01E-18913F62663F}"/>
              </a:ext>
            </a:extLst>
          </p:cNvPr>
          <p:cNvSpPr txBox="1"/>
          <p:nvPr/>
        </p:nvSpPr>
        <p:spPr>
          <a:xfrm>
            <a:off x="3493156" y="3516816"/>
            <a:ext cx="20585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System </a:t>
            </a:r>
          </a:p>
          <a:p>
            <a:pPr algn="ctr"/>
            <a:r>
              <a:rPr lang="en-IN" sz="1100" dirty="0"/>
              <a:t>Development &amp; Implementation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65944A-4084-7D30-C510-ABD67ADD7C92}"/>
              </a:ext>
            </a:extLst>
          </p:cNvPr>
          <p:cNvSpPr txBox="1"/>
          <p:nvPr/>
        </p:nvSpPr>
        <p:spPr>
          <a:xfrm>
            <a:off x="3218626" y="2923638"/>
            <a:ext cx="1310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Perform Safety</a:t>
            </a:r>
          </a:p>
          <a:p>
            <a:pPr algn="ctr"/>
            <a:r>
              <a:rPr lang="en-IN" sz="1100" dirty="0"/>
              <a:t>Analysis &amp; Improve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FC356-B7F4-E8C5-DA47-3521CAC06245}"/>
              </a:ext>
            </a:extLst>
          </p:cNvPr>
          <p:cNvSpPr txBox="1"/>
          <p:nvPr/>
        </p:nvSpPr>
        <p:spPr>
          <a:xfrm>
            <a:off x="3018073" y="2322383"/>
            <a:ext cx="1043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System </a:t>
            </a:r>
          </a:p>
          <a:p>
            <a:pPr algn="ctr"/>
            <a:r>
              <a:rPr lang="en-IN" sz="1100" dirty="0"/>
              <a:t>Design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D2DB93-0616-8F36-ABE1-4F016F7D9D87}"/>
              </a:ext>
            </a:extLst>
          </p:cNvPr>
          <p:cNvSpPr txBox="1"/>
          <p:nvPr/>
        </p:nvSpPr>
        <p:spPr>
          <a:xfrm>
            <a:off x="4730584" y="2822348"/>
            <a:ext cx="1043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Integrate with Digital Twin &amp; Test (MIL)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C4A88F-6D90-5A05-AFAE-1FCB7088513D}"/>
              </a:ext>
            </a:extLst>
          </p:cNvPr>
          <p:cNvSpPr txBox="1"/>
          <p:nvPr/>
        </p:nvSpPr>
        <p:spPr>
          <a:xfrm>
            <a:off x="4998586" y="2217351"/>
            <a:ext cx="1043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Integrate with ECU &amp; Test (HIL)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37623F-5054-7CE9-E1D6-31DBACB63B07}"/>
              </a:ext>
            </a:extLst>
          </p:cNvPr>
          <p:cNvSpPr txBox="1"/>
          <p:nvPr/>
        </p:nvSpPr>
        <p:spPr>
          <a:xfrm>
            <a:off x="5285887" y="1619061"/>
            <a:ext cx="1043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Integrate with Physical Twin &amp; Test (VIL)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2D9DD1A-72F9-2B62-0C62-4D6CB24A732B}"/>
              </a:ext>
            </a:extLst>
          </p:cNvPr>
          <p:cNvSpPr txBox="1"/>
          <p:nvPr/>
        </p:nvSpPr>
        <p:spPr>
          <a:xfrm>
            <a:off x="5461902" y="1171722"/>
            <a:ext cx="2062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/>
              <a:t>Data analysis, System Verification &amp; Improvement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41CAF80-9901-019F-EED8-4A1445717332}"/>
              </a:ext>
            </a:extLst>
          </p:cNvPr>
          <p:cNvSpPr/>
          <p:nvPr/>
        </p:nvSpPr>
        <p:spPr>
          <a:xfrm rot="3899339" flipV="1">
            <a:off x="1589404" y="2780900"/>
            <a:ext cx="2575325" cy="142695"/>
          </a:xfrm>
          <a:prstGeom prst="rightArrow">
            <a:avLst>
              <a:gd name="adj1" fmla="val 50000"/>
              <a:gd name="adj2" fmla="val 11337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1875D12-9D52-47CE-8EB1-39C9FF1FE94B}"/>
              </a:ext>
            </a:extLst>
          </p:cNvPr>
          <p:cNvSpPr/>
          <p:nvPr/>
        </p:nvSpPr>
        <p:spPr>
          <a:xfrm rot="17678243" flipV="1">
            <a:off x="4906084" y="2773383"/>
            <a:ext cx="2575325" cy="142695"/>
          </a:xfrm>
          <a:prstGeom prst="rightArrow">
            <a:avLst>
              <a:gd name="adj1" fmla="val 50000"/>
              <a:gd name="adj2" fmla="val 113370"/>
            </a:avLst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6DB53-9DF2-FD01-511F-52E4A3FF415B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9AF5879E-BFCA-423E-A0FC-58202DC3B353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831424B5-B1B3-DD5C-49CA-6EC6B25C1ED3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9EE21A52-A038-9B62-DA42-899FD6B42455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FE7AF6B-F076-3ECE-9D6C-9F57C0159CEC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1F7A59BC-A053-BC33-8007-D9C603A89C34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FA075BCE-ED75-F1A3-F4CF-CCDA0D7D3505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AC556CEF-73F7-CAEF-9552-AF3739ED78CB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F3DEF3FA-B3B9-4712-91AA-911D06AA1A3D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5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1D8-936B-9044-B6D0-9D11482C4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C8D32-F714-BF8A-9AE5-8870BEFE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 fontScale="90000"/>
          </a:bodyPr>
          <a:lstStyle/>
          <a:p>
            <a:r>
              <a:rPr lang="en-IN" dirty="0"/>
              <a:t>Simulink Model for </a:t>
            </a:r>
            <a:r>
              <a:rPr lang="en-GB" sz="2700" b="1" dirty="0"/>
              <a:t>Automatic Emergency Braking (</a:t>
            </a:r>
            <a:r>
              <a:rPr lang="en-IN" dirty="0"/>
              <a:t>AEB)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6B82CC-F325-F7F2-992C-49D9F4A03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8192" y="986074"/>
            <a:ext cx="7207616" cy="3171351"/>
          </a:xfrm>
          <a:prstGeom prst="rect">
            <a:avLst/>
          </a:prstGeom>
          <a:noFill/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A15D40C-F7C5-0A39-6CA0-E95F19F2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72114"/>
            <a:ext cx="5956934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Twin for MIL &amp; HIL Integration with Safety Controller using CARLA &amp; Simulink</a:t>
            </a: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C01B6F94-17A6-B973-8E94-7AD488534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A739A-BA66-42C1-94B0-69FAD4166C4B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3EE99CC-E08A-93E6-E07A-1162125B6B23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8D6D10D6-174D-9DFA-D83C-0A044C54169D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286E6EEB-5E49-5018-D753-D0600E5851B7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44C1ED24-AA08-DDF7-20A8-E20AB1CD230C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D104679-2B61-8DBB-5E48-D0B898A3C0E1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929EB190-95DA-F859-5A6D-32E754666ADF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AF39782F-DBA2-3055-B37C-1508D9718BB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5277A67D-8D16-11F2-4EEE-0C1B129A49C8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5D99DE-77E3-3A64-0841-36E5D088AB55}"/>
              </a:ext>
            </a:extLst>
          </p:cNvPr>
          <p:cNvSpPr/>
          <p:nvPr/>
        </p:nvSpPr>
        <p:spPr>
          <a:xfrm>
            <a:off x="828674" y="1057749"/>
            <a:ext cx="2140303" cy="167416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7AB0A3-8885-15A1-FC32-32C56A7425E3}"/>
              </a:ext>
            </a:extLst>
          </p:cNvPr>
          <p:cNvSpPr/>
          <p:nvPr/>
        </p:nvSpPr>
        <p:spPr>
          <a:xfrm>
            <a:off x="908756" y="2803586"/>
            <a:ext cx="1004711" cy="95561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BD1C74-3488-4F27-0AA8-1D7CF37A78A6}"/>
              </a:ext>
            </a:extLst>
          </p:cNvPr>
          <p:cNvSpPr/>
          <p:nvPr/>
        </p:nvSpPr>
        <p:spPr>
          <a:xfrm>
            <a:off x="6519333" y="2094089"/>
            <a:ext cx="1656475" cy="198684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11BEC66-16DF-79B2-4116-D674DE65E830}"/>
              </a:ext>
            </a:extLst>
          </p:cNvPr>
          <p:cNvSpPr/>
          <p:nvPr/>
        </p:nvSpPr>
        <p:spPr>
          <a:xfrm>
            <a:off x="2629152" y="2235199"/>
            <a:ext cx="3410403" cy="192222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FFE473-3128-8B66-99C0-C6F95CE2D0C9}"/>
              </a:ext>
            </a:extLst>
          </p:cNvPr>
          <p:cNvSpPr txBox="1"/>
          <p:nvPr/>
        </p:nvSpPr>
        <p:spPr>
          <a:xfrm>
            <a:off x="1537451" y="815242"/>
            <a:ext cx="75203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Dashboard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A1A905-33A9-3752-A5B5-FA55105A6916}"/>
              </a:ext>
            </a:extLst>
          </p:cNvPr>
          <p:cNvSpPr txBox="1"/>
          <p:nvPr/>
        </p:nvSpPr>
        <p:spPr>
          <a:xfrm>
            <a:off x="753925" y="2566535"/>
            <a:ext cx="1454540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Sensor data from CARLA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4D0CFC-6AB3-A8DA-2778-5B06F9C9A8AA}"/>
              </a:ext>
            </a:extLst>
          </p:cNvPr>
          <p:cNvSpPr txBox="1"/>
          <p:nvPr/>
        </p:nvSpPr>
        <p:spPr>
          <a:xfrm>
            <a:off x="6496439" y="1845750"/>
            <a:ext cx="1702262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Control commands to CARLA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3D56C6-FB79-4948-7E78-CE99855725C6}"/>
              </a:ext>
            </a:extLst>
          </p:cNvPr>
          <p:cNvSpPr txBox="1"/>
          <p:nvPr/>
        </p:nvSpPr>
        <p:spPr>
          <a:xfrm>
            <a:off x="3973989" y="1988977"/>
            <a:ext cx="720728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AEB Logic</a:t>
            </a:r>
          </a:p>
        </p:txBody>
      </p:sp>
    </p:spTree>
    <p:extLst>
      <p:ext uri="{BB962C8B-B14F-4D97-AF65-F5344CB8AC3E}">
        <p14:creationId xmlns:p14="http://schemas.microsoft.com/office/powerpoint/2010/main" val="6967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4A4E1-98F2-AFFF-3E07-6CA60044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28511A33-D269-DFBE-5F40-51D7C645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b="1" dirty="0"/>
              <a:t>Safety Analysis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0E5391E1-CB30-6EAA-8551-A75207461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021866"/>
            <a:ext cx="4913313" cy="422365"/>
          </a:xfrm>
        </p:spPr>
        <p:txBody>
          <a:bodyPr/>
          <a:lstStyle/>
          <a:p>
            <a:pPr lvl="2"/>
            <a:r>
              <a:rPr lang="en-IN" sz="2000" dirty="0"/>
              <a:t>System-Theoretic Process Analysis (</a:t>
            </a:r>
            <a:r>
              <a:rPr lang="en-GB" sz="1950" dirty="0"/>
              <a:t>STPA)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645477-8A0D-1FB7-1DBB-BB5597C41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5C7282-FA5F-D6C1-A772-C04FC683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8" name="Picture Placeholder 7" descr="A yellow sign with black text&#10;&#10;Description automatically generated">
            <a:extLst>
              <a:ext uri="{FF2B5EF4-FFF2-40B4-BE49-F238E27FC236}">
                <a16:creationId xmlns:a16="http://schemas.microsoft.com/office/drawing/2014/main" id="{4E7575B2-CE4E-43EF-F3C4-39F844731F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2" r="27542"/>
          <a:stretch>
            <a:fillRect/>
          </a:stretch>
        </p:blipFill>
        <p:spPr/>
      </p:pic>
      <p:pic>
        <p:nvPicPr>
          <p:cNvPr id="13" name="Picture 12" descr="A diagram of a hazard diagram&#10;&#10;Description automatically generated">
            <a:extLst>
              <a:ext uri="{FF2B5EF4-FFF2-40B4-BE49-F238E27FC236}">
                <a16:creationId xmlns:a16="http://schemas.microsoft.com/office/drawing/2014/main" id="{AFDB2FEE-0B76-2D7A-6179-BA20D7185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5" y="1832365"/>
            <a:ext cx="4010322" cy="2176078"/>
          </a:xfrm>
          <a:prstGeom prst="rect">
            <a:avLst/>
          </a:prstGeom>
        </p:spPr>
      </p:pic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4BD62E37-F9F9-FD41-413D-9068ED14C703}"/>
              </a:ext>
            </a:extLst>
          </p:cNvPr>
          <p:cNvSpPr txBox="1">
            <a:spLocks/>
          </p:cNvSpPr>
          <p:nvPr/>
        </p:nvSpPr>
        <p:spPr>
          <a:xfrm>
            <a:off x="752825" y="1411363"/>
            <a:ext cx="4913313" cy="459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1950" dirty="0"/>
              <a:t>Why STPA 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C67184-304E-2B82-CD25-D5E5D9D455A9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62356224-5DF9-763B-4442-AC413419B38A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F857B299-12BE-C98E-A07C-E261DC0155A7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5D3745E-AD8A-0B98-00F1-CD51C75E168F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8BB1778-C439-84E9-B846-EE61B2C95BB8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810B002-B0AC-E3A2-1406-9A93F7BE0081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F3AE375-0976-6996-1624-287D000F2E4A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5507C066-7F4D-2BE6-48B3-7BA927E5771A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E43D0A5F-D578-4D79-A1DD-CD7A2578125B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9384B2-F8FC-21FC-CDA5-634E158971B6}"/>
              </a:ext>
            </a:extLst>
          </p:cNvPr>
          <p:cNvSpPr txBox="1"/>
          <p:nvPr/>
        </p:nvSpPr>
        <p:spPr>
          <a:xfrm>
            <a:off x="3336766" y="3995405"/>
            <a:ext cx="280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00" dirty="0"/>
              <a:t>[Ref: </a:t>
            </a:r>
            <a:r>
              <a:rPr lang="en-US" sz="800" b="0" i="0" u="none" strike="noStrike" baseline="0" dirty="0"/>
              <a:t>New approaches for automated vehicles certification: Part I - current and upcoming methods for safety assessment</a:t>
            </a:r>
            <a:r>
              <a:rPr lang="en-US" sz="800" dirty="0"/>
              <a:t>]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64801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882A-EF90-EAFA-D613-E19FB2AEB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F7155E-DCBB-C590-B729-1C236E08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/>
              <a:t>System-Theoretic Process Analysis (STPA)</a:t>
            </a:r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D462EF1-5711-C818-6312-CA445C43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5A90AA6-558F-68AA-FBCC-CAC26490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B94856-1E48-AC5E-0FA9-DCD4188798AF}"/>
              </a:ext>
            </a:extLst>
          </p:cNvPr>
          <p:cNvSpPr/>
          <p:nvPr/>
        </p:nvSpPr>
        <p:spPr>
          <a:xfrm>
            <a:off x="2118360" y="1545082"/>
            <a:ext cx="498348" cy="48463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AAA220-3DA7-CE64-6D79-9734DCB6EA14}"/>
              </a:ext>
            </a:extLst>
          </p:cNvPr>
          <p:cNvSpPr/>
          <p:nvPr/>
        </p:nvSpPr>
        <p:spPr>
          <a:xfrm>
            <a:off x="753925" y="1353272"/>
            <a:ext cx="1364435" cy="8682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Identify Unsafe Control Actions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322AE2-DD0B-8616-5042-0F746822AA55}"/>
              </a:ext>
            </a:extLst>
          </p:cNvPr>
          <p:cNvSpPr/>
          <p:nvPr/>
        </p:nvSpPr>
        <p:spPr>
          <a:xfrm>
            <a:off x="2616708" y="1353272"/>
            <a:ext cx="1364435" cy="8682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Identify Loss Scenarios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79B200-9EA4-B0E6-B89B-7D2C00316636}"/>
              </a:ext>
            </a:extLst>
          </p:cNvPr>
          <p:cNvSpPr/>
          <p:nvPr/>
        </p:nvSpPr>
        <p:spPr>
          <a:xfrm>
            <a:off x="3981143" y="1545082"/>
            <a:ext cx="498348" cy="484632"/>
          </a:xfrm>
          <a:prstGeom prst="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C030EC-0629-51C6-7054-D4B5EF50CDE1}"/>
              </a:ext>
            </a:extLst>
          </p:cNvPr>
          <p:cNvSpPr/>
          <p:nvPr/>
        </p:nvSpPr>
        <p:spPr>
          <a:xfrm>
            <a:off x="4479491" y="1353272"/>
            <a:ext cx="1364435" cy="86825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Define Safety Mechanism</a:t>
            </a:r>
          </a:p>
        </p:txBody>
      </p:sp>
      <p:pic>
        <p:nvPicPr>
          <p:cNvPr id="16" name="DEB09730">
            <a:hlinkClick r:id="" action="ppaction://media"/>
            <a:extLst>
              <a:ext uri="{FF2B5EF4-FFF2-40B4-BE49-F238E27FC236}">
                <a16:creationId xmlns:a16="http://schemas.microsoft.com/office/drawing/2014/main" id="{C8EBC954-2625-FA5D-41F4-D1BD004EF2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4514" y="2355073"/>
            <a:ext cx="3219486" cy="1810961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797665-6633-C729-1099-C3B0422FAA18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16DB7A9-0F15-1F05-4786-F1F8C4434AA8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176BAC05-2EEB-5C80-F268-C5B20BA9456F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4FE7B746-5D18-4466-2E4F-76C0E8C4E5F7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7C94EF4F-EBA6-6C12-F208-0093EF48B526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3E7BB36E-D67A-E5B1-250B-85B3E266B7E2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DA837974-EDFA-391E-E98C-606395C5472F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4F757A8-DC27-C45B-0073-8DAE56A0AD89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4F8D5A4B-2498-33DB-6EC5-B27CFE287A04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pic>
        <p:nvPicPr>
          <p:cNvPr id="7" name="Graphic 6" descr="Crash outline">
            <a:extLst>
              <a:ext uri="{FF2B5EF4-FFF2-40B4-BE49-F238E27FC236}">
                <a16:creationId xmlns:a16="http://schemas.microsoft.com/office/drawing/2014/main" id="{4790CF7E-8D9D-55F5-D16B-E031F3A30C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508" y="2140670"/>
            <a:ext cx="1186947" cy="1186947"/>
          </a:xfrm>
          <a:prstGeom prst="rect">
            <a:avLst/>
          </a:prstGeom>
        </p:spPr>
      </p:pic>
      <p:pic>
        <p:nvPicPr>
          <p:cNvPr id="11" name="Graphic 10" descr="Seat Belt outline">
            <a:extLst>
              <a:ext uri="{FF2B5EF4-FFF2-40B4-BE49-F238E27FC236}">
                <a16:creationId xmlns:a16="http://schemas.microsoft.com/office/drawing/2014/main" id="{977B6EB2-6792-5AC9-55DE-F4AB0B42C4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2311" y="2288692"/>
            <a:ext cx="980781" cy="980781"/>
          </a:xfrm>
          <a:prstGeom prst="rect">
            <a:avLst/>
          </a:prstGeom>
        </p:spPr>
      </p:pic>
      <p:pic>
        <p:nvPicPr>
          <p:cNvPr id="13" name="Graphic 12" descr="Robot outline">
            <a:extLst>
              <a:ext uri="{FF2B5EF4-FFF2-40B4-BE49-F238E27FC236}">
                <a16:creationId xmlns:a16="http://schemas.microsoft.com/office/drawing/2014/main" id="{E252ED76-153E-FB87-28AD-E71258B907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942" y="2355073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EE97AA-BFDC-FD74-4426-DEDC32C2AA7C}"/>
              </a:ext>
            </a:extLst>
          </p:cNvPr>
          <p:cNvSpPr/>
          <p:nvPr/>
        </p:nvSpPr>
        <p:spPr>
          <a:xfrm>
            <a:off x="5924514" y="1353273"/>
            <a:ext cx="3219486" cy="281276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Safety Mechanisms for AEB</a:t>
            </a:r>
          </a:p>
          <a:p>
            <a:pPr algn="ctr"/>
            <a:endParaRPr lang="en-IN" dirty="0"/>
          </a:p>
          <a:p>
            <a:r>
              <a:rPr lang="en-IN" b="1" dirty="0"/>
              <a:t>Communication: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Redundancy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Time out monitoring</a:t>
            </a:r>
          </a:p>
          <a:p>
            <a:r>
              <a:rPr lang="en-IN" b="1" dirty="0"/>
              <a:t>Sensors: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Valid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Correlation</a:t>
            </a:r>
          </a:p>
          <a:p>
            <a:r>
              <a:rPr lang="en-IN" b="1" dirty="0"/>
              <a:t>Control Actions: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Supervision and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E4530-72A3-0AFE-0960-149506ACA677}"/>
              </a:ext>
            </a:extLst>
          </p:cNvPr>
          <p:cNvSpPr txBox="1"/>
          <p:nvPr/>
        </p:nvSpPr>
        <p:spPr>
          <a:xfrm>
            <a:off x="3509567" y="4058312"/>
            <a:ext cx="2507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00" dirty="0"/>
              <a:t>[Ref: </a:t>
            </a:r>
            <a:r>
              <a:rPr lang="en-US" sz="800" b="0" i="0" u="none" strike="noStrike" baseline="0" dirty="0"/>
              <a:t>N. G. Leveson and J. P. Thomas, “STPA handbook”</a:t>
            </a:r>
            <a:r>
              <a:rPr lang="en-US" sz="800" dirty="0"/>
              <a:t>]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40188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 mute="1">
                <p:cTn id="8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8" grpId="0" animBg="1"/>
      <p:bldP spid="20" grpId="0" animBg="1"/>
      <p:bldP spid="21" grpId="0" animBg="1"/>
      <p:bldP spid="3" grpId="0" animBg="1"/>
      <p:bldP spid="6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2193A-A4AC-BC8C-ACE0-80F9321F3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B9DBA-8210-BB5E-3508-3DECA7415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r>
              <a:rPr lang="en-IN" dirty="0"/>
              <a:t>Simulink Model for AEB with Safety Mechanisms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28655-3EC9-5377-D0A7-2AA166475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973" y="948266"/>
            <a:ext cx="7254053" cy="3246967"/>
          </a:xfrm>
          <a:prstGeom prst="rect">
            <a:avLst/>
          </a:prstGeom>
          <a:noFill/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C71F759-84D5-8E65-45F1-9D8D630D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72114"/>
            <a:ext cx="5956934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Twin for MIL &amp; HIL Integration with Safety Controller using CARLA &amp; Simulink</a:t>
            </a: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F3C134-926F-C52D-931F-CFC89445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7DD21A-ABD0-26F4-7E58-49960BD9FBF1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5C1C1BE-EB4F-BC34-5C91-C44AAE7D67C4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1A9FAD48-8537-0320-71B8-675C4B1C0828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B06CC31-38F6-DEAA-292A-9BD342A11E42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C90C6525-1066-302A-7F75-85CB041EC729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DDF6105A-8536-4382-F3AE-EF1CA11E46FE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3D3B9AA-A9BA-EC33-24C6-9A0F18682C10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08A209F-3551-B4C5-2AA4-91353C55FE6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3848381A-85CA-9F20-1FA9-C7F368933116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8B9009-2632-CE3D-B0AB-52B5F08BEFD7}"/>
              </a:ext>
            </a:extLst>
          </p:cNvPr>
          <p:cNvSpPr/>
          <p:nvPr/>
        </p:nvSpPr>
        <p:spPr>
          <a:xfrm>
            <a:off x="1010355" y="2201334"/>
            <a:ext cx="1783645" cy="58419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84BD96-9F4D-DCE8-775B-D2363CE146AA}"/>
              </a:ext>
            </a:extLst>
          </p:cNvPr>
          <p:cNvSpPr/>
          <p:nvPr/>
        </p:nvSpPr>
        <p:spPr>
          <a:xfrm>
            <a:off x="944973" y="3426178"/>
            <a:ext cx="3971338" cy="63782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B531B-BCAE-49FF-C2CB-8E9DD7872355}"/>
              </a:ext>
            </a:extLst>
          </p:cNvPr>
          <p:cNvSpPr txBox="1"/>
          <p:nvPr/>
        </p:nvSpPr>
        <p:spPr>
          <a:xfrm>
            <a:off x="988858" y="1952521"/>
            <a:ext cx="1826638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Fault Injection &amp; Warning Lamp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2E161-AF74-99C9-B440-3D789AAABBF3}"/>
              </a:ext>
            </a:extLst>
          </p:cNvPr>
          <p:cNvSpPr txBox="1"/>
          <p:nvPr/>
        </p:nvSpPr>
        <p:spPr>
          <a:xfrm>
            <a:off x="1923673" y="3177365"/>
            <a:ext cx="1783645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Backup Sensor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8754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8B4FA-F588-CCC7-43CE-29CB55070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6EC6ADB3-61B6-9E04-FB7F-224A1592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Model-in-the-Loop (MIL) Setup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6E3B8C-0D28-A1A2-B4EB-BB57CA9B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3DEE9D-0546-D652-C240-D6B4362C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AE98A655-4552-C702-789C-C31F08BA66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53432" y="4106268"/>
            <a:ext cx="5292725" cy="165100"/>
          </a:xfrm>
        </p:spPr>
        <p:txBody>
          <a:bodyPr/>
          <a:lstStyle/>
          <a:p>
            <a:r>
              <a:rPr lang="en-GB" dirty="0"/>
              <a:t>Model-in-the-Loop test Setup</a:t>
            </a:r>
          </a:p>
        </p:txBody>
      </p:sp>
      <p:pic>
        <p:nvPicPr>
          <p:cNvPr id="4" name="Content Placeholder 3" descr="A computer with a screen on it&#10;&#10;Description automatically generated">
            <a:extLst>
              <a:ext uri="{FF2B5EF4-FFF2-40B4-BE49-F238E27FC236}">
                <a16:creationId xmlns:a16="http://schemas.microsoft.com/office/drawing/2014/main" id="{BD23550C-0666-480D-DCA6-367D06B802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12" y="1079500"/>
            <a:ext cx="3968750" cy="2976563"/>
          </a:xfr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7BFC26-5700-854A-4B7C-8CA5ABE05563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4CC206B-5D93-41F3-12E1-5B4242DD0AB3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305B57DB-33F3-416D-F8BB-E21710A5A042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9336F827-96EC-098F-9017-00E8CBFFAB23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3B9E66ED-BAE7-0740-BF27-C19D8D699798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D434ED1-0E5C-2E33-BA4E-2E57A18A7E6A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1E1E6954-85C6-18A1-B7C0-A611A7F8B956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197C74B-F65B-0EC9-AD85-FC930AE351BF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912284D2-9E76-8D62-8DBD-399D6B015A88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3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18BD2-4416-50AA-F118-650893C77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>
            <a:extLst>
              <a:ext uri="{FF2B5EF4-FFF2-40B4-BE49-F238E27FC236}">
                <a16:creationId xmlns:a16="http://schemas.microsoft.com/office/drawing/2014/main" id="{C0659AEC-1FFC-41C6-EA43-E1271226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Controller </a:t>
            </a:r>
            <a:r>
              <a:rPr lang="en-IN" sz="2800" dirty="0"/>
              <a:t>HY-TTC 580</a:t>
            </a:r>
            <a:br>
              <a:rPr lang="en-GB" sz="2800" dirty="0"/>
            </a:b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EFAA9EE-AF64-A4B2-E963-4AE959AC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B2363C-ECB5-D863-F9A5-ACD8E40F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86B87970-6B4C-4E8C-17EF-3A040B00CD54}"/>
              </a:ext>
            </a:extLst>
          </p:cNvPr>
          <p:cNvSpPr txBox="1">
            <a:spLocks/>
          </p:cNvSpPr>
          <p:nvPr/>
        </p:nvSpPr>
        <p:spPr>
          <a:xfrm>
            <a:off x="755650" y="1295401"/>
            <a:ext cx="4913313" cy="293370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GB" sz="1950" dirty="0"/>
          </a:p>
        </p:txBody>
      </p:sp>
      <p:pic>
        <p:nvPicPr>
          <p:cNvPr id="6" name="Picture 5" descr="A electronic device in a case&#10;&#10;Description automatically generated">
            <a:extLst>
              <a:ext uri="{FF2B5EF4-FFF2-40B4-BE49-F238E27FC236}">
                <a16:creationId xmlns:a16="http://schemas.microsoft.com/office/drawing/2014/main" id="{16E3E6D9-D388-1D2F-E48F-9A19C9FEB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6247" y="391524"/>
            <a:ext cx="3213495" cy="42846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B3727FB-E83A-3980-3666-49D2D24801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9" y="1149673"/>
            <a:ext cx="2735264" cy="28350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82E3491-A260-02E7-990C-EAE594AA3D8E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6DDC8130-FD2A-40C2-A8F8-039A8C6677C4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0C22F0-744A-DD6D-DE02-CD1A91424FF5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39377A69-57D8-5B0B-82C0-1E8B0AEEBC6F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FCDF07B-5CD4-9BE5-E223-A617B4113516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DD6E95CC-C006-C75A-3C47-BB0B2D24F18C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23B3444-F31E-9BD0-06C5-52F75BD478D0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92AB65C-A7CB-2CA5-A4C2-69F831B63993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B3A98E9F-0348-9A7E-0E88-FC51498B4A18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865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11D11-D622-61A8-EBC2-EA1519BD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362681CF-E5A1-1EA2-858B-8E123449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ctr">
            <a:normAutofit/>
          </a:bodyPr>
          <a:lstStyle/>
          <a:p>
            <a:r>
              <a:rPr lang="en-GB" dirty="0"/>
              <a:t>Table of Contents</a:t>
            </a:r>
            <a:endParaRPr lang="en-GB" b="1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B13496-83F9-6E36-EFA1-0D7D3971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5939767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FEBD40-2E69-DC22-7AB8-FB096A27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936F9642-68AA-6937-0863-6D7CD5B12444}"/>
              </a:ext>
            </a:extLst>
          </p:cNvPr>
          <p:cNvSpPr txBox="1">
            <a:spLocks/>
          </p:cNvSpPr>
          <p:nvPr/>
        </p:nvSpPr>
        <p:spPr>
          <a:xfrm>
            <a:off x="4572000" y="1665866"/>
            <a:ext cx="4897394" cy="1851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600"/>
              </a:spcAft>
            </a:pPr>
            <a:endParaRPr lang="en-GB" sz="195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C085F1-1A1A-BC34-9665-9D1602E7F22D}"/>
              </a:ext>
            </a:extLst>
          </p:cNvPr>
          <p:cNvGrpSpPr/>
          <p:nvPr/>
        </p:nvGrpSpPr>
        <p:grpSpPr>
          <a:xfrm>
            <a:off x="0" y="2108708"/>
            <a:ext cx="9147921" cy="491923"/>
            <a:chOff x="-3921" y="3719097"/>
            <a:chExt cx="9147921" cy="491923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B1EABEA1-5121-3802-A71F-07B81C0AFF82}"/>
                </a:ext>
              </a:extLst>
            </p:cNvPr>
            <p:cNvSpPr/>
            <p:nvPr/>
          </p:nvSpPr>
          <p:spPr>
            <a:xfrm>
              <a:off x="-3921" y="3719099"/>
              <a:ext cx="1515693" cy="491921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Introduction</a:t>
              </a:r>
              <a:endParaRPr lang="en-IN" sz="900" dirty="0">
                <a:solidFill>
                  <a:schemeClr val="tx1"/>
                </a:solidFill>
              </a:endParaRP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107AE4D0-6829-9B0F-BB01-96A7EE5103C3}"/>
                </a:ext>
              </a:extLst>
            </p:cNvPr>
            <p:cNvSpPr/>
            <p:nvPr/>
          </p:nvSpPr>
          <p:spPr>
            <a:xfrm>
              <a:off x="1054957" y="3719100"/>
              <a:ext cx="1401864" cy="491920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DE9EE965-CF42-8E75-3529-E12A98C1FE5A}"/>
                </a:ext>
              </a:extLst>
            </p:cNvPr>
            <p:cNvSpPr/>
            <p:nvPr/>
          </p:nvSpPr>
          <p:spPr>
            <a:xfrm>
              <a:off x="2161540" y="3719098"/>
              <a:ext cx="1431248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FB5BFE5F-389E-0184-EF25-108DD83343FA}"/>
                </a:ext>
              </a:extLst>
            </p:cNvPr>
            <p:cNvSpPr/>
            <p:nvPr/>
          </p:nvSpPr>
          <p:spPr>
            <a:xfrm>
              <a:off x="3237230" y="3719097"/>
              <a:ext cx="1525917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B2D3AF9F-C144-27FC-F416-368668D65892}"/>
                </a:ext>
              </a:extLst>
            </p:cNvPr>
            <p:cNvSpPr/>
            <p:nvPr/>
          </p:nvSpPr>
          <p:spPr>
            <a:xfrm>
              <a:off x="4398597" y="3719097"/>
              <a:ext cx="1688768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0142388C-F889-467F-BFE5-FE9173A0ED14}"/>
                </a:ext>
              </a:extLst>
            </p:cNvPr>
            <p:cNvSpPr/>
            <p:nvPr/>
          </p:nvSpPr>
          <p:spPr>
            <a:xfrm>
              <a:off x="5643092" y="3719097"/>
              <a:ext cx="1525917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76ECBFC6-8DB4-5B24-3E63-01135BCDC45F}"/>
                </a:ext>
              </a:extLst>
            </p:cNvPr>
            <p:cNvSpPr/>
            <p:nvPr/>
          </p:nvSpPr>
          <p:spPr>
            <a:xfrm>
              <a:off x="6928295" y="3719097"/>
              <a:ext cx="1369695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CC0276C-FD2E-056D-C4A2-75BDAAB73CE8}"/>
                </a:ext>
              </a:extLst>
            </p:cNvPr>
            <p:cNvSpPr/>
            <p:nvPr/>
          </p:nvSpPr>
          <p:spPr>
            <a:xfrm>
              <a:off x="7942045" y="3719097"/>
              <a:ext cx="1201955" cy="48892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0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95062E-6 L -0.00017 0.381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7555-4CF2-EAB3-DC56-409E661C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F50296C5-A61C-824F-ADD5-FAA88411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67" y="1069903"/>
            <a:ext cx="5325914" cy="3003693"/>
          </a:xfrm>
          <a:prstGeom prst="rect">
            <a:avLst/>
          </a:prstGeo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9C18C9BF-68CE-3435-3BDF-38419AFF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401"/>
            <a:ext cx="7556500" cy="349700"/>
          </a:xfrm>
        </p:spPr>
        <p:txBody>
          <a:bodyPr/>
          <a:lstStyle/>
          <a:p>
            <a:r>
              <a:rPr lang="en-US" dirty="0"/>
              <a:t>Flashing the ECU using MOTAR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AFDFD2D-6169-9EF7-E3E5-1F46A8397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D199802-C2F3-BE35-DCAC-E639AEBC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20</a:t>
            </a:fld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771FF3-99C2-022C-8A49-767E85701584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E933AB54-110D-08FB-4FAD-B805B084ED81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9C552A55-3558-AEEE-0D2F-6DEAD042C3AA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13E2881C-A7DE-8B5D-674B-E09E4F3656AD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E58CB7E3-F022-7BB5-DAA1-4D8111924259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66851073-3DD1-B836-1987-41DD2A52A996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9B37F0C1-2902-CBA0-8A3D-B14C6E8B427A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9101E18B-6504-209B-B14D-2BCC9394CC5F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D364AB94-23C8-4575-4EB6-2ABF39B53DA0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E1203F5-5CFB-890B-8A98-9FD7DB3FE2A5}"/>
              </a:ext>
            </a:extLst>
          </p:cNvPr>
          <p:cNvSpPr/>
          <p:nvPr/>
        </p:nvSpPr>
        <p:spPr>
          <a:xfrm>
            <a:off x="1833527" y="1504807"/>
            <a:ext cx="701308" cy="484632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118018E-F874-6071-E4C5-97D4C7F211B6}"/>
              </a:ext>
            </a:extLst>
          </p:cNvPr>
          <p:cNvSpPr/>
          <p:nvPr/>
        </p:nvSpPr>
        <p:spPr>
          <a:xfrm rot="5400000">
            <a:off x="2721793" y="2272722"/>
            <a:ext cx="653375" cy="484632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D9FD73A-9C90-710F-7AB6-6C13E0ABD125}"/>
              </a:ext>
            </a:extLst>
          </p:cNvPr>
          <p:cNvSpPr/>
          <p:nvPr/>
        </p:nvSpPr>
        <p:spPr>
          <a:xfrm rot="10800000">
            <a:off x="1833526" y="3064657"/>
            <a:ext cx="685263" cy="484632"/>
          </a:xfrm>
          <a:prstGeom prst="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ECCBB1-572C-AE95-1C49-D54A70197B3E}"/>
              </a:ext>
            </a:extLst>
          </p:cNvPr>
          <p:cNvGrpSpPr/>
          <p:nvPr/>
        </p:nvGrpSpPr>
        <p:grpSpPr>
          <a:xfrm>
            <a:off x="753612" y="1017053"/>
            <a:ext cx="1279517" cy="1174189"/>
            <a:chOff x="5889492" y="1017053"/>
            <a:chExt cx="1279517" cy="117418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BC780A-3B04-2F8C-46DD-180EF409D89F}"/>
                </a:ext>
              </a:extLst>
            </p:cNvPr>
            <p:cNvGrpSpPr/>
            <p:nvPr/>
          </p:nvGrpSpPr>
          <p:grpSpPr>
            <a:xfrm>
              <a:off x="6043718" y="1276842"/>
              <a:ext cx="925689" cy="914400"/>
              <a:chOff x="6013323" y="1085997"/>
              <a:chExt cx="925689" cy="9144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0D4CB1-E020-229C-42D5-A791F99EBB5B}"/>
                  </a:ext>
                </a:extLst>
              </p:cNvPr>
              <p:cNvSpPr/>
              <p:nvPr/>
            </p:nvSpPr>
            <p:spPr>
              <a:xfrm>
                <a:off x="6013323" y="1085997"/>
                <a:ext cx="914400" cy="914400"/>
              </a:xfrm>
              <a:prstGeom prst="round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10" name="Graphic 9" descr="Blockchain with solid fill">
                <a:extLst>
                  <a:ext uri="{FF2B5EF4-FFF2-40B4-BE49-F238E27FC236}">
                    <a16:creationId xmlns:a16="http://schemas.microsoft.com/office/drawing/2014/main" id="{A790973A-6958-4BF9-9F5C-31F0E1AC6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24612" y="1085997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492A30-C2B8-6950-62A1-8E71E50B97A4}"/>
                </a:ext>
              </a:extLst>
            </p:cNvPr>
            <p:cNvSpPr txBox="1"/>
            <p:nvPr/>
          </p:nvSpPr>
          <p:spPr>
            <a:xfrm>
              <a:off x="5889492" y="1017053"/>
              <a:ext cx="127951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Simulink Model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0F360A3-2372-B2F1-669E-2F0245547DD9}"/>
              </a:ext>
            </a:extLst>
          </p:cNvPr>
          <p:cNvGrpSpPr/>
          <p:nvPr/>
        </p:nvGrpSpPr>
        <p:grpSpPr>
          <a:xfrm>
            <a:off x="2369051" y="1013735"/>
            <a:ext cx="1293816" cy="1177507"/>
            <a:chOff x="7504931" y="1013735"/>
            <a:chExt cx="1293816" cy="117750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754E8A-F629-DD4C-FCCD-6DA214054639}"/>
                </a:ext>
              </a:extLst>
            </p:cNvPr>
            <p:cNvGrpSpPr/>
            <p:nvPr/>
          </p:nvGrpSpPr>
          <p:grpSpPr>
            <a:xfrm>
              <a:off x="7670715" y="1260748"/>
              <a:ext cx="914400" cy="930494"/>
              <a:chOff x="7782475" y="1069903"/>
              <a:chExt cx="914400" cy="930494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72E1193-A3D7-D416-7647-237262D6599D}"/>
                  </a:ext>
                </a:extLst>
              </p:cNvPr>
              <p:cNvSpPr/>
              <p:nvPr/>
            </p:nvSpPr>
            <p:spPr>
              <a:xfrm>
                <a:off x="7782475" y="1085997"/>
                <a:ext cx="914400" cy="9144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67000"/>
                    </a:schemeClr>
                  </a:gs>
                  <a:gs pos="48000">
                    <a:schemeClr val="accent3">
                      <a:lumMod val="97000"/>
                      <a:lumOff val="3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8" name="Graphic 7" descr="Gears outline">
                <a:extLst>
                  <a:ext uri="{FF2B5EF4-FFF2-40B4-BE49-F238E27FC236}">
                    <a16:creationId xmlns:a16="http://schemas.microsoft.com/office/drawing/2014/main" id="{53162994-D309-AAC1-A448-1C95B3824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782475" y="106990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18D3B-76A7-8EAC-A965-BAEBE55B86CD}"/>
                </a:ext>
              </a:extLst>
            </p:cNvPr>
            <p:cNvSpPr txBox="1"/>
            <p:nvPr/>
          </p:nvSpPr>
          <p:spPr>
            <a:xfrm>
              <a:off x="7504931" y="1013735"/>
              <a:ext cx="129381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MOTAR Toolbox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2276A9-058D-F086-EF4F-8FE513A5811B}"/>
              </a:ext>
            </a:extLst>
          </p:cNvPr>
          <p:cNvGrpSpPr/>
          <p:nvPr/>
        </p:nvGrpSpPr>
        <p:grpSpPr>
          <a:xfrm>
            <a:off x="2345127" y="2841726"/>
            <a:ext cx="1378583" cy="1194175"/>
            <a:chOff x="7481007" y="2841726"/>
            <a:chExt cx="1378583" cy="119417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16DB01-200E-A1C2-9B33-72DF029EE68F}"/>
                </a:ext>
              </a:extLst>
            </p:cNvPr>
            <p:cNvGrpSpPr/>
            <p:nvPr/>
          </p:nvGrpSpPr>
          <p:grpSpPr>
            <a:xfrm>
              <a:off x="7670715" y="2841726"/>
              <a:ext cx="914400" cy="930494"/>
              <a:chOff x="7858125" y="2535806"/>
              <a:chExt cx="914400" cy="930494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D1C5DA0-A87A-F7AC-B5C6-F38B985849A6}"/>
                  </a:ext>
                </a:extLst>
              </p:cNvPr>
              <p:cNvSpPr/>
              <p:nvPr/>
            </p:nvSpPr>
            <p:spPr>
              <a:xfrm>
                <a:off x="7858125" y="2535806"/>
                <a:ext cx="914400" cy="914400"/>
              </a:xfrm>
              <a:prstGeom prst="round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3" name="Graphic 12" descr="Binary with solid fill">
                <a:extLst>
                  <a:ext uri="{FF2B5EF4-FFF2-40B4-BE49-F238E27FC236}">
                    <a16:creationId xmlns:a16="http://schemas.microsoft.com/office/drawing/2014/main" id="{2C20DB6D-BD2C-8DBF-AF43-A5B3778250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58125" y="25519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0C1680-0108-2E86-0108-809B981A70DA}"/>
                </a:ext>
              </a:extLst>
            </p:cNvPr>
            <p:cNvSpPr txBox="1"/>
            <p:nvPr/>
          </p:nvSpPr>
          <p:spPr>
            <a:xfrm>
              <a:off x="7481007" y="3735819"/>
              <a:ext cx="137858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Code Generation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D9F0639-0304-B168-59B3-6C363F48A9BB}"/>
              </a:ext>
            </a:extLst>
          </p:cNvPr>
          <p:cNvGrpSpPr/>
          <p:nvPr/>
        </p:nvGrpSpPr>
        <p:grpSpPr>
          <a:xfrm>
            <a:off x="888750" y="2849773"/>
            <a:ext cx="946606" cy="1186128"/>
            <a:chOff x="6024630" y="2849773"/>
            <a:chExt cx="946606" cy="11861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C92670-7C25-C31B-E922-758E221B97FA}"/>
                </a:ext>
              </a:extLst>
            </p:cNvPr>
            <p:cNvGrpSpPr/>
            <p:nvPr/>
          </p:nvGrpSpPr>
          <p:grpSpPr>
            <a:xfrm>
              <a:off x="6043718" y="2849773"/>
              <a:ext cx="914400" cy="914400"/>
              <a:chOff x="6596994" y="2752090"/>
              <a:chExt cx="914400" cy="914400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1F5DBA-78AA-E103-1BCE-EAD7AAC57940}"/>
                  </a:ext>
                </a:extLst>
              </p:cNvPr>
              <p:cNvSpPr/>
              <p:nvPr/>
            </p:nvSpPr>
            <p:spPr>
              <a:xfrm>
                <a:off x="6596994" y="2752090"/>
                <a:ext cx="914400" cy="914400"/>
              </a:xfrm>
              <a:prstGeom prst="round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9" name="Picture 18" descr="A close-up of a metal device&#10;&#10;Description automatically generated">
                <a:extLst>
                  <a:ext uri="{FF2B5EF4-FFF2-40B4-BE49-F238E27FC236}">
                    <a16:creationId xmlns:a16="http://schemas.microsoft.com/office/drawing/2014/main" id="{66108752-8628-744F-3DDA-EEF32EC3A1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504" y="2894061"/>
                <a:ext cx="879844" cy="635904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C758F9-771E-570F-0FD2-980680588EF2}"/>
                </a:ext>
              </a:extLst>
            </p:cNvPr>
            <p:cNvSpPr txBox="1"/>
            <p:nvPr/>
          </p:nvSpPr>
          <p:spPr>
            <a:xfrm>
              <a:off x="6024630" y="3735819"/>
              <a:ext cx="94660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Target ECU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40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46914E-7 L -0.08872 0.160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8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F5E2F-51FE-F734-2961-2B32654A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rectangular object with text&#10;&#10;Description automatically generated">
            <a:extLst>
              <a:ext uri="{FF2B5EF4-FFF2-40B4-BE49-F238E27FC236}">
                <a16:creationId xmlns:a16="http://schemas.microsoft.com/office/drawing/2014/main" id="{20DEF0EF-10AD-568C-4E29-FFE0E9F91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27173"/>
            <a:ext cx="3343275" cy="3629025"/>
          </a:xfrm>
          <a:prstGeom prst="rect">
            <a:avLst/>
          </a:prstGeom>
        </p:spPr>
      </p:pic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ADA6C2C-0EFF-12D4-799C-4028FC71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894087"/>
            <a:ext cx="485775" cy="3057525"/>
          </a:xfrm>
          <a:prstGeom prst="rect">
            <a:avLst/>
          </a:prstGeom>
        </p:spPr>
      </p:pic>
      <p:pic>
        <p:nvPicPr>
          <p:cNvPr id="10" name="Picture 9" descr="A diagram of a radar system&#10;&#10;Description automatically generated with medium confidence">
            <a:extLst>
              <a:ext uri="{FF2B5EF4-FFF2-40B4-BE49-F238E27FC236}">
                <a16:creationId xmlns:a16="http://schemas.microsoft.com/office/drawing/2014/main" id="{C18A0F73-9305-261D-E68D-14F0F5D4B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23148"/>
            <a:ext cx="3343275" cy="3629025"/>
          </a:xfrm>
          <a:prstGeom prst="rect">
            <a:avLst/>
          </a:prstGeom>
        </p:spPr>
      </p:pic>
      <p:pic>
        <p:nvPicPr>
          <p:cNvPr id="12" name="Picture 11" descr="A diagram of a radar system&#10;&#10;Description automatically generated">
            <a:extLst>
              <a:ext uri="{FF2B5EF4-FFF2-40B4-BE49-F238E27FC236}">
                <a16:creationId xmlns:a16="http://schemas.microsoft.com/office/drawing/2014/main" id="{89580832-FF0B-0408-D365-CA6B6F03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" y="525218"/>
            <a:ext cx="3343275" cy="3629025"/>
          </a:xfrm>
          <a:prstGeom prst="rect">
            <a:avLst/>
          </a:prstGeom>
        </p:spPr>
      </p:pic>
      <p:pic>
        <p:nvPicPr>
          <p:cNvPr id="15" name="Picture 14" descr="A diagram of a system&#10;&#10;Description automatically generated">
            <a:extLst>
              <a:ext uri="{FF2B5EF4-FFF2-40B4-BE49-F238E27FC236}">
                <a16:creationId xmlns:a16="http://schemas.microsoft.com/office/drawing/2014/main" id="{22C68359-C423-394C-EAD7-21AEDC55D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519123"/>
            <a:ext cx="4295775" cy="3629025"/>
          </a:xfrm>
          <a:prstGeom prst="rect">
            <a:avLst/>
          </a:prstGeom>
        </p:spPr>
      </p:pic>
      <p:pic>
        <p:nvPicPr>
          <p:cNvPr id="17" name="Picture 16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D275A666-1AB7-4ECB-47EB-81B5B7184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526195"/>
            <a:ext cx="7058025" cy="3629025"/>
          </a:xfrm>
          <a:prstGeom prst="rect">
            <a:avLst/>
          </a:prstGeom>
        </p:spPr>
      </p:pic>
      <p:pic>
        <p:nvPicPr>
          <p:cNvPr id="19" name="Picture 18" descr="A diagram of a system&#10;&#10;Description automatically generated">
            <a:extLst>
              <a:ext uri="{FF2B5EF4-FFF2-40B4-BE49-F238E27FC236}">
                <a16:creationId xmlns:a16="http://schemas.microsoft.com/office/drawing/2014/main" id="{AABC50DD-D59F-4580-8AC2-F8EB41E3B6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528337"/>
            <a:ext cx="7058025" cy="3629025"/>
          </a:xfrm>
          <a:prstGeom prst="rect">
            <a:avLst/>
          </a:prstGeom>
        </p:spPr>
      </p:pic>
      <p:pic>
        <p:nvPicPr>
          <p:cNvPr id="21" name="Picture 20" descr="A diagram of a system&#10;&#10;Description automatically generated">
            <a:extLst>
              <a:ext uri="{FF2B5EF4-FFF2-40B4-BE49-F238E27FC236}">
                <a16:creationId xmlns:a16="http://schemas.microsoft.com/office/drawing/2014/main" id="{CAE595A9-2430-E5CF-4748-4CA02751D6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525706"/>
            <a:ext cx="7058025" cy="3629025"/>
          </a:xfrm>
          <a:prstGeom prst="rect">
            <a:avLst/>
          </a:prstGeom>
        </p:spPr>
      </p:pic>
      <p:pic>
        <p:nvPicPr>
          <p:cNvPr id="23" name="Picture 22" descr="A diagram of a computer&#10;&#10;Description automatically generated">
            <a:extLst>
              <a:ext uri="{FF2B5EF4-FFF2-40B4-BE49-F238E27FC236}">
                <a16:creationId xmlns:a16="http://schemas.microsoft.com/office/drawing/2014/main" id="{A063355F-DFC7-8EBB-30A9-19B42519E9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525706"/>
            <a:ext cx="7724775" cy="3629025"/>
          </a:xfrm>
          <a:prstGeom prst="rect">
            <a:avLst/>
          </a:prstGeom>
        </p:spPr>
      </p:pic>
      <p:sp>
        <p:nvSpPr>
          <p:cNvPr id="14" name="Titel 13">
            <a:extLst>
              <a:ext uri="{FF2B5EF4-FFF2-40B4-BE49-F238E27FC236}">
                <a16:creationId xmlns:a16="http://schemas.microsoft.com/office/drawing/2014/main" id="{D2A3574B-EEF1-1B35-3C1E-BCCA26A59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 Setup Communication</a:t>
            </a:r>
            <a:endParaRPr lang="en-GB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EFE9B7E-2452-637D-E89B-39BC9B4C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57F50C-2E6B-16D9-3660-F483BCE4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3C37A4-73BC-D737-6F7D-5450EB88991D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DF6F27F6-83D6-A4E7-925F-26C365B300C7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B8C300E7-E591-A297-C65D-D9F5A77C9530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D0938F45-249E-D61E-341B-BEA78BE8921C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EF36D72F-C5F4-BF52-D184-7ED1DE38F6D0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9A84FD2A-9417-7AE3-AF9A-07A52ED5E24F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CDA8CD70-BB49-D2CA-04D3-008C67932316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9DDB3EED-4184-2C87-2D75-0520CF1C050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60A6E17B-2F5D-6838-48BC-4F57BADB123F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0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00069 -0.07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B9F33-B13D-EA27-8142-0A35D447B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56F6F8-51AA-F178-FBED-AE5D4D7C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t">
            <a:normAutofit/>
          </a:bodyPr>
          <a:lstStyle/>
          <a:p>
            <a:r>
              <a:rPr lang="en-IN" dirty="0"/>
              <a:t>Simulink Model for CAN Communication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B3482-59C1-0378-7AAB-134A6E93CA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109" y="874889"/>
            <a:ext cx="7585782" cy="3393722"/>
          </a:xfrm>
          <a:prstGeom prst="rect">
            <a:avLst/>
          </a:prstGeom>
          <a:noFill/>
        </p:spPr>
      </p:pic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46F89EA8-C6D4-5180-B118-2D167FE0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72114"/>
            <a:ext cx="5956934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Twin for MIL &amp; HIL Integration with Safety Controller using CARLA &amp; Simulink</a:t>
            </a: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46DCB12-76E7-787E-31C8-668BAD8C3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22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892F18-C679-AC4F-2767-19FA1F807AE9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89DCDF6-92D4-3287-E4D3-7F111DEAA6DF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2247AC68-40B9-5791-DEAF-90CBA226F044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2E711F5F-87AE-181C-D7BC-7F33200EECA5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49354B8F-0A3F-BF08-9C78-C32D9F498D76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12ABF1F5-10E5-5388-CCCE-2300A1F4DC2A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425AAB15-8824-7F25-4785-73CC08A312E1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4C71DA7-FC51-83CB-456D-5C34F07E758E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98F4F6FF-56B6-43FF-0456-FD31A0437FB5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267AE0-6960-E914-577B-ECC4CF004828}"/>
              </a:ext>
            </a:extLst>
          </p:cNvPr>
          <p:cNvSpPr/>
          <p:nvPr/>
        </p:nvSpPr>
        <p:spPr>
          <a:xfrm>
            <a:off x="779109" y="2889956"/>
            <a:ext cx="3160713" cy="129822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8FC1D9-6518-EC29-4332-B9FF3B5A3FBC}"/>
              </a:ext>
            </a:extLst>
          </p:cNvPr>
          <p:cNvSpPr/>
          <p:nvPr/>
        </p:nvSpPr>
        <p:spPr>
          <a:xfrm>
            <a:off x="4763147" y="2494844"/>
            <a:ext cx="3601744" cy="169333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2B643D-C24A-E15F-C9B0-3664B31B77C9}"/>
              </a:ext>
            </a:extLst>
          </p:cNvPr>
          <p:cNvSpPr/>
          <p:nvPr/>
        </p:nvSpPr>
        <p:spPr>
          <a:xfrm>
            <a:off x="4052711" y="3000029"/>
            <a:ext cx="592667" cy="5390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70332-A231-3651-7AE8-0C4538E30927}"/>
              </a:ext>
            </a:extLst>
          </p:cNvPr>
          <p:cNvSpPr txBox="1"/>
          <p:nvPr/>
        </p:nvSpPr>
        <p:spPr>
          <a:xfrm>
            <a:off x="1906474" y="2638654"/>
            <a:ext cx="905982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CAN Transmit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BB889-25CA-666A-9828-65C2007DB5D4}"/>
              </a:ext>
            </a:extLst>
          </p:cNvPr>
          <p:cNvSpPr txBox="1"/>
          <p:nvPr/>
        </p:nvSpPr>
        <p:spPr>
          <a:xfrm>
            <a:off x="6144048" y="2243543"/>
            <a:ext cx="839942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CAN Receive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A5065-E043-C785-0E1E-89E5D5209541}"/>
              </a:ext>
            </a:extLst>
          </p:cNvPr>
          <p:cNvSpPr txBox="1"/>
          <p:nvPr/>
        </p:nvSpPr>
        <p:spPr>
          <a:xfrm>
            <a:off x="3775627" y="2751328"/>
            <a:ext cx="1151715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000" dirty="0"/>
              <a:t>CAN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34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3639772" cy="539038"/>
          </a:xfrm>
        </p:spPr>
        <p:txBody>
          <a:bodyPr/>
          <a:lstStyle/>
          <a:p>
            <a:r>
              <a:rPr lang="en-US" dirty="0"/>
              <a:t>Data analysis MIL vs HIL</a:t>
            </a:r>
            <a:endParaRPr lang="en-GB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23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4365C0-5F78-4B78-29BE-9EF6C82BEF41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221B8B6D-5C7B-FAD5-EEAB-3E749B0913B3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58B9F7F7-FA19-235E-E71E-5F40B91C258B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06261A39-3EC3-6D41-8661-B22F649D8FAC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E6BC8ED1-0CB8-39E5-7017-6E484FA9E139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7BE19A8-8689-888A-C74E-2E17026B95E3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C4F6FB75-7B11-F454-BAF1-4E1D1AD63783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B134319F-B36D-213A-B82F-3A61D1F16FA9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CC34565A-0868-9985-2404-116ED8CD813F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674932-6038-B525-20B0-7ADAB4BC24D8}"/>
              </a:ext>
            </a:extLst>
          </p:cNvPr>
          <p:cNvGrpSpPr/>
          <p:nvPr/>
        </p:nvGrpSpPr>
        <p:grpSpPr>
          <a:xfrm>
            <a:off x="1002308" y="88727"/>
            <a:ext cx="7139383" cy="2088445"/>
            <a:chOff x="406400" y="1161833"/>
            <a:chExt cx="7139383" cy="2088445"/>
          </a:xfrm>
        </p:grpSpPr>
        <p:pic>
          <p:nvPicPr>
            <p:cNvPr id="9" name="Picture 8" descr="A graph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D6C3D065-67CD-0F83-CB03-D9357AF28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46"/>
            <a:stretch/>
          </p:blipFill>
          <p:spPr>
            <a:xfrm>
              <a:off x="2716290" y="1161833"/>
              <a:ext cx="4829493" cy="2088445"/>
            </a:xfrm>
            <a:prstGeom prst="rect">
              <a:avLst/>
            </a:prstGeom>
          </p:spPr>
        </p:pic>
        <p:pic>
          <p:nvPicPr>
            <p:cNvPr id="8" name="Picture 7" descr="A graph of different colors&#10;&#10;Description automatically generated with medium confidence">
              <a:extLst>
                <a:ext uri="{FF2B5EF4-FFF2-40B4-BE49-F238E27FC236}">
                  <a16:creationId xmlns:a16="http://schemas.microsoft.com/office/drawing/2014/main" id="{02520388-8941-4C76-D0D4-C89205C70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1" b="51346"/>
            <a:stretch/>
          </p:blipFill>
          <p:spPr>
            <a:xfrm>
              <a:off x="406400" y="1161833"/>
              <a:ext cx="2309890" cy="208844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DE7717-F097-D73C-17D7-C75862258503}"/>
              </a:ext>
            </a:extLst>
          </p:cNvPr>
          <p:cNvGrpSpPr/>
          <p:nvPr/>
        </p:nvGrpSpPr>
        <p:grpSpPr>
          <a:xfrm>
            <a:off x="1002308" y="2177173"/>
            <a:ext cx="7143211" cy="2104845"/>
            <a:chOff x="349346" y="1050400"/>
            <a:chExt cx="7143211" cy="2104845"/>
          </a:xfrm>
        </p:grpSpPr>
        <p:pic>
          <p:nvPicPr>
            <p:cNvPr id="11" name="Picture 10" descr="A collage of graphs&#10;&#10;Description automatically generated">
              <a:extLst>
                <a:ext uri="{FF2B5EF4-FFF2-40B4-BE49-F238E27FC236}">
                  <a16:creationId xmlns:a16="http://schemas.microsoft.com/office/drawing/2014/main" id="{E5B880B8-1A64-2703-0E26-784DED6EB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64"/>
            <a:stretch/>
          </p:blipFill>
          <p:spPr>
            <a:xfrm>
              <a:off x="2674198" y="1050400"/>
              <a:ext cx="4818359" cy="2104845"/>
            </a:xfrm>
            <a:prstGeom prst="rect">
              <a:avLst/>
            </a:prstGeom>
          </p:spPr>
        </p:pic>
        <p:pic>
          <p:nvPicPr>
            <p:cNvPr id="12" name="Picture 11" descr="A collage of graphs&#10;&#10;Description automatically generated">
              <a:extLst>
                <a:ext uri="{FF2B5EF4-FFF2-40B4-BE49-F238E27FC236}">
                  <a16:creationId xmlns:a16="http://schemas.microsoft.com/office/drawing/2014/main" id="{21B0617A-D741-B195-D72D-7C5F9246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0" b="50964"/>
            <a:stretch/>
          </p:blipFill>
          <p:spPr>
            <a:xfrm>
              <a:off x="349346" y="1050400"/>
              <a:ext cx="2324852" cy="210484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20BB4-AADA-4711-40E9-EB15708ED68F}"/>
              </a:ext>
            </a:extLst>
          </p:cNvPr>
          <p:cNvGrpSpPr/>
          <p:nvPr/>
        </p:nvGrpSpPr>
        <p:grpSpPr>
          <a:xfrm>
            <a:off x="7541419" y="2869046"/>
            <a:ext cx="756571" cy="426604"/>
            <a:chOff x="7377109" y="2860779"/>
            <a:chExt cx="756571" cy="42660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777A34-AB07-604C-6B54-92D60083DAB9}"/>
                </a:ext>
              </a:extLst>
            </p:cNvPr>
            <p:cNvSpPr txBox="1"/>
            <p:nvPr/>
          </p:nvSpPr>
          <p:spPr>
            <a:xfrm>
              <a:off x="7512997" y="2860779"/>
              <a:ext cx="620683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000" dirty="0"/>
                <a:t>Collision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7B8A608-CA32-E176-86E0-A7318D246B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7109" y="3107000"/>
              <a:ext cx="135888" cy="1803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26FB3B-1E20-EE6D-1082-9CDD2EF14C86}"/>
              </a:ext>
            </a:extLst>
          </p:cNvPr>
          <p:cNvGrpSpPr/>
          <p:nvPr/>
        </p:nvGrpSpPr>
        <p:grpSpPr>
          <a:xfrm>
            <a:off x="7366070" y="745151"/>
            <a:ext cx="756571" cy="426604"/>
            <a:chOff x="7377109" y="2860779"/>
            <a:chExt cx="756571" cy="4266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27FC1B-66A0-BF03-0C26-A3EF4355197F}"/>
                </a:ext>
              </a:extLst>
            </p:cNvPr>
            <p:cNvSpPr txBox="1"/>
            <p:nvPr/>
          </p:nvSpPr>
          <p:spPr>
            <a:xfrm>
              <a:off x="7512997" y="2860779"/>
              <a:ext cx="620683" cy="24622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IN" sz="1000" dirty="0"/>
                <a:t>Collision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A43D15A-8230-69BF-FB4E-8F445C9EA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7109" y="3107000"/>
              <a:ext cx="135888" cy="1803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41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4B1D5-6E15-2550-A635-9799F342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4E2814A-9D8A-30FE-751F-D72E6F4B2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b="1" dirty="0"/>
              <a:t>Results &amp; Discussion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937E264F-86CF-BB2F-F7BC-4219B4C0A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295401"/>
            <a:ext cx="4913313" cy="485273"/>
          </a:xfrm>
        </p:spPr>
        <p:txBody>
          <a:bodyPr/>
          <a:lstStyle/>
          <a:p>
            <a:pPr lvl="2"/>
            <a:r>
              <a:rPr lang="en-IN" sz="2000" dirty="0"/>
              <a:t>Findings</a:t>
            </a:r>
            <a:endParaRPr lang="en-GB" sz="1950" dirty="0"/>
          </a:p>
          <a:p>
            <a:pPr lvl="2"/>
            <a:endParaRPr lang="en-GB" sz="195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13EBC90-3B67-9CE2-9FE4-FAC4571FC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13839CD-DD54-4F05-A426-C9A399D5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Placeholder 6" descr="A yellow sign on a street&#10;&#10;Description automatically generated">
            <a:extLst>
              <a:ext uri="{FF2B5EF4-FFF2-40B4-BE49-F238E27FC236}">
                <a16:creationId xmlns:a16="http://schemas.microsoft.com/office/drawing/2014/main" id="{1CD2F1C1-0CC0-1E86-3A79-5E8A1EFEFE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55F922-6E50-9780-3899-B588BFE81C13}"/>
              </a:ext>
            </a:extLst>
          </p:cNvPr>
          <p:cNvSpPr txBox="1"/>
          <p:nvPr/>
        </p:nvSpPr>
        <p:spPr>
          <a:xfrm>
            <a:off x="755650" y="1858046"/>
            <a:ext cx="4004109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lvl="2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2"/>
            <a:r>
              <a:rPr lang="en-GB" dirty="0"/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57375-513C-4263-F6E5-E80CB9381EEC}"/>
              </a:ext>
            </a:extLst>
          </p:cNvPr>
          <p:cNvSpPr txBox="1"/>
          <p:nvPr/>
        </p:nvSpPr>
        <p:spPr>
          <a:xfrm>
            <a:off x="755650" y="3397853"/>
            <a:ext cx="4004109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lvl="2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2"/>
            <a:r>
              <a:rPr lang="en-GB" dirty="0"/>
              <a:t>Challenges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7D5DE-4AC0-3A50-3F0F-866F66C10A57}"/>
              </a:ext>
            </a:extLst>
          </p:cNvPr>
          <p:cNvSpPr txBox="1"/>
          <p:nvPr/>
        </p:nvSpPr>
        <p:spPr>
          <a:xfrm>
            <a:off x="1209014" y="2257973"/>
            <a:ext cx="4004109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lvl="2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2"/>
            <a:r>
              <a:rPr lang="en-GB" dirty="0"/>
              <a:t>Computational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89B45B-2B91-60A5-67EF-A9D356FF88CD}"/>
              </a:ext>
            </a:extLst>
          </p:cNvPr>
          <p:cNvSpPr txBox="1"/>
          <p:nvPr/>
        </p:nvSpPr>
        <p:spPr>
          <a:xfrm>
            <a:off x="1209013" y="2765256"/>
            <a:ext cx="4004109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lvl="2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pPr lvl="2"/>
            <a:r>
              <a:rPr lang="en-GB" dirty="0"/>
              <a:t>Sensor Limitations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1B84A7-052D-FB25-B691-C018F9A3B886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8E36C2D2-3CF2-355B-7991-714B05815CC0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57951306-EB53-8957-040B-BD41C6C988E2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4CEBBEE6-1A76-CB56-7A1C-16FCAEA9E9AD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212D166-47D0-CC56-9672-416D3A618564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1B385772-770E-92A7-3BBA-1C40A0F83BB6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F8497B2-BAF0-1FD5-6852-0AEFAFA5F5EB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10C420A7-5450-CCAE-F64D-C94B8CE5E87F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863BEE97-4FEA-5B2E-FEF8-865ED052533C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pic>
        <p:nvPicPr>
          <p:cNvPr id="11" name="Picture 10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01247E0-847D-7130-A3AF-94AB1B95D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1" y="932728"/>
            <a:ext cx="7812471" cy="33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/>
      <p:bldP spid="4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27AB8-8A52-9929-40F4-6EA29F18A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4994B566-7A91-C888-5F4A-CF85AAD1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0" y="586800"/>
            <a:ext cx="4910138" cy="417841"/>
          </a:xfrm>
        </p:spPr>
        <p:txBody>
          <a:bodyPr/>
          <a:lstStyle/>
          <a:p>
            <a:r>
              <a:rPr lang="en-GB" sz="2700" b="1" dirty="0"/>
              <a:t>Conclusion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830C20E-B9EA-E87F-D901-6D52CFEF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4E109A4-4115-14BE-FE65-CCD28B8D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25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DD970C-57BB-BFDD-A7B8-A446AD6EDD91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8AE56701-2660-0B37-800F-8CAF1B718B9A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1D917EE2-72CD-C17D-70A2-6EA77A81EDAD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B3485156-33A3-6195-180E-4C002A604AAE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EC048C7-50F0-571C-7EB6-196378816FBA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5DFCCE6F-311E-E3C1-0BF4-799D9E41B15E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03F2943-56D6-3514-C5E4-BA1CDC607937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866C50C6-1D1E-89E0-EF37-118BC4F1E12A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289FF2C1-7A67-69E6-612C-EA63BE1226EF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10" name="Tijdelijke aanduiding voor inhoud 14">
            <a:extLst>
              <a:ext uri="{FF2B5EF4-FFF2-40B4-BE49-F238E27FC236}">
                <a16:creationId xmlns:a16="http://schemas.microsoft.com/office/drawing/2014/main" id="{34998774-F1C8-DC30-6A5C-D11C4FB0F0AD}"/>
              </a:ext>
            </a:extLst>
          </p:cNvPr>
          <p:cNvSpPr txBox="1">
            <a:spLocks/>
          </p:cNvSpPr>
          <p:nvPr/>
        </p:nvSpPr>
        <p:spPr>
          <a:xfrm>
            <a:off x="1260617" y="2338152"/>
            <a:ext cx="745744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en-GB" sz="1200" dirty="0"/>
          </a:p>
        </p:txBody>
      </p:sp>
      <p:sp>
        <p:nvSpPr>
          <p:cNvPr id="11" name="Tijdelijke aanduiding voor inhoud 14">
            <a:extLst>
              <a:ext uri="{FF2B5EF4-FFF2-40B4-BE49-F238E27FC236}">
                <a16:creationId xmlns:a16="http://schemas.microsoft.com/office/drawing/2014/main" id="{6D8F4840-F3F6-5ED3-5336-3CCF5B3C69D6}"/>
              </a:ext>
            </a:extLst>
          </p:cNvPr>
          <p:cNvSpPr txBox="1">
            <a:spLocks/>
          </p:cNvSpPr>
          <p:nvPr/>
        </p:nvSpPr>
        <p:spPr>
          <a:xfrm>
            <a:off x="1242837" y="2922154"/>
            <a:ext cx="748411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nl-NL"/>
            </a:defPPr>
            <a:lvl1pPr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en-GB" dirty="0"/>
          </a:p>
        </p:txBody>
      </p:sp>
      <p:sp>
        <p:nvSpPr>
          <p:cNvPr id="12" name="Tijdelijke aanduiding voor inhoud 14">
            <a:extLst>
              <a:ext uri="{FF2B5EF4-FFF2-40B4-BE49-F238E27FC236}">
                <a16:creationId xmlns:a16="http://schemas.microsoft.com/office/drawing/2014/main" id="{040A973A-D141-7B76-0E53-445037181BAF}"/>
              </a:ext>
            </a:extLst>
          </p:cNvPr>
          <p:cNvSpPr txBox="1">
            <a:spLocks/>
          </p:cNvSpPr>
          <p:nvPr/>
        </p:nvSpPr>
        <p:spPr>
          <a:xfrm>
            <a:off x="753923" y="1138840"/>
            <a:ext cx="7981913" cy="2972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400" b="1" dirty="0"/>
              <a:t>How a Digital Twin System can be integrated with a Safety </a:t>
            </a:r>
            <a:r>
              <a:rPr lang="en-IN" sz="1400" b="1" dirty="0"/>
              <a:t>Controller?</a:t>
            </a:r>
          </a:p>
          <a:p>
            <a:r>
              <a:rPr lang="en-IN" sz="1200" dirty="0"/>
              <a:t>	The Digital Twin setup interacts with Safety Controller via ROS and CAN and functions as intended.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	</a:t>
            </a:r>
            <a:r>
              <a:rPr lang="en-US" sz="1200" b="1" dirty="0"/>
              <a:t>1.</a:t>
            </a:r>
            <a:r>
              <a:rPr lang="en-US" sz="1200" dirty="0"/>
              <a:t> </a:t>
            </a:r>
            <a:r>
              <a:rPr lang="en-US" sz="1400" b="1" dirty="0"/>
              <a:t>How an Automotive System can be designed with Safety mechanisms?</a:t>
            </a:r>
          </a:p>
          <a:p>
            <a:r>
              <a:rPr lang="en-US" sz="1200" dirty="0"/>
              <a:t>		Safety mechanisms were derived through STPA and implemented in the AEB system.</a:t>
            </a:r>
          </a:p>
          <a:p>
            <a:endParaRPr lang="en-US" sz="1200" dirty="0"/>
          </a:p>
          <a:p>
            <a:r>
              <a:rPr lang="en-US" sz="1200" dirty="0"/>
              <a:t>	</a:t>
            </a:r>
            <a:r>
              <a:rPr lang="en-US" sz="1200" b="1" dirty="0"/>
              <a:t>2. </a:t>
            </a:r>
            <a:r>
              <a:rPr lang="en-US" sz="1400" b="1" dirty="0"/>
              <a:t>How can virtual sensors be used instead of physical sensors?</a:t>
            </a:r>
          </a:p>
          <a:p>
            <a:r>
              <a:rPr lang="en-US" sz="1200" dirty="0"/>
              <a:t>		Virtual sensors from CARLA is used in the HIL simulation through DTS instead of physical sensors. </a:t>
            </a:r>
          </a:p>
          <a:p>
            <a:endParaRPr lang="en-US" sz="1200" dirty="0"/>
          </a:p>
          <a:p>
            <a:r>
              <a:rPr lang="en-US" sz="1200" dirty="0"/>
              <a:t>	</a:t>
            </a:r>
            <a:r>
              <a:rPr lang="en-US" sz="1200" b="1" dirty="0"/>
              <a:t>3. </a:t>
            </a:r>
            <a:r>
              <a:rPr lang="en-US" sz="1400" b="1" dirty="0"/>
              <a:t>How a Safety Controller can be integrated into the HIL setup?</a:t>
            </a:r>
          </a:p>
          <a:p>
            <a:r>
              <a:rPr lang="en-US" sz="1200" dirty="0"/>
              <a:t>		Safety Controller is integrated into the HIL setup by flashing the AEB model using MOTAR toolbox.</a:t>
            </a:r>
          </a:p>
          <a:p>
            <a:endParaRPr lang="en-US" sz="1200" dirty="0"/>
          </a:p>
          <a:p>
            <a:r>
              <a:rPr lang="en-US" sz="1200" dirty="0"/>
              <a:t>	</a:t>
            </a:r>
            <a:r>
              <a:rPr lang="en-US" sz="1200" b="1" dirty="0"/>
              <a:t>4.</a:t>
            </a:r>
            <a:r>
              <a:rPr lang="en-US" sz="1200" dirty="0"/>
              <a:t> </a:t>
            </a:r>
            <a:r>
              <a:rPr lang="en-US" sz="1400" b="1" dirty="0"/>
              <a:t>How the Digital Twin System’s performance can be optimized?</a:t>
            </a:r>
          </a:p>
          <a:p>
            <a:r>
              <a:rPr lang="en-US" sz="1200" dirty="0"/>
              <a:t>		Data collected during the HIL testing can be used to optimize both the performance of Digital Twin and 		also the AEB system. </a:t>
            </a:r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US" sz="1200" dirty="0"/>
          </a:p>
          <a:p>
            <a:endParaRPr lang="en-GB" sz="1200" dirty="0"/>
          </a:p>
          <a:p>
            <a:endParaRPr lang="en-GB" sz="1200" dirty="0"/>
          </a:p>
        </p:txBody>
      </p:sp>
      <p:sp>
        <p:nvSpPr>
          <p:cNvPr id="13" name="Tijdelijke aanduiding voor inhoud 14">
            <a:extLst>
              <a:ext uri="{FF2B5EF4-FFF2-40B4-BE49-F238E27FC236}">
                <a16:creationId xmlns:a16="http://schemas.microsoft.com/office/drawing/2014/main" id="{7AD4C1AD-C3E5-5E8B-C5F7-61768ED16FC8}"/>
              </a:ext>
            </a:extLst>
          </p:cNvPr>
          <p:cNvSpPr txBox="1">
            <a:spLocks/>
          </p:cNvSpPr>
          <p:nvPr/>
        </p:nvSpPr>
        <p:spPr>
          <a:xfrm>
            <a:off x="1251727" y="3437768"/>
            <a:ext cx="748411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nl-NL"/>
            </a:defPPr>
            <a:lvl1pPr indent="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/>
            </a:lvl2pPr>
            <a:lvl3pPr marL="180975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3pPr>
            <a:lvl4pPr marL="360000" indent="-180975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4pPr>
            <a:lvl5pPr marL="539750" indent="-177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/>
            </a:lvl5pPr>
            <a:lvl6pPr marL="18859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6pPr>
            <a:lvl7pPr marL="22288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7pPr>
            <a:lvl8pPr marL="25717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8pPr>
            <a:lvl9pPr marL="29146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lvl9pPr>
          </a:lstStyle>
          <a:p>
            <a:endParaRPr lang="en-GB" dirty="0"/>
          </a:p>
        </p:txBody>
      </p:sp>
      <p:pic>
        <p:nvPicPr>
          <p:cNvPr id="25" name="Graphic 24" descr="Badge Tick1 with solid fill">
            <a:extLst>
              <a:ext uri="{FF2B5EF4-FFF2-40B4-BE49-F238E27FC236}">
                <a16:creationId xmlns:a16="http://schemas.microsoft.com/office/drawing/2014/main" id="{DA1A9CA3-D0E2-F3B1-243F-017784256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366" y="2065064"/>
            <a:ext cx="337264" cy="337264"/>
          </a:xfrm>
          <a:prstGeom prst="rect">
            <a:avLst/>
          </a:prstGeom>
        </p:spPr>
      </p:pic>
      <p:pic>
        <p:nvPicPr>
          <p:cNvPr id="27" name="Graphic 26" descr="Badge Tick1 with solid fill">
            <a:extLst>
              <a:ext uri="{FF2B5EF4-FFF2-40B4-BE49-F238E27FC236}">
                <a16:creationId xmlns:a16="http://schemas.microsoft.com/office/drawing/2014/main" id="{0FFAAAEA-B512-A99F-447D-D5960C25A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365" y="2651609"/>
            <a:ext cx="337264" cy="337264"/>
          </a:xfrm>
          <a:prstGeom prst="rect">
            <a:avLst/>
          </a:prstGeom>
        </p:spPr>
      </p:pic>
      <p:pic>
        <p:nvPicPr>
          <p:cNvPr id="28" name="Graphic 27" descr="Badge Tick1 with solid fill">
            <a:extLst>
              <a:ext uri="{FF2B5EF4-FFF2-40B4-BE49-F238E27FC236}">
                <a16:creationId xmlns:a16="http://schemas.microsoft.com/office/drawing/2014/main" id="{6B94034B-E395-4F05-BD8D-53327C848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365" y="3229786"/>
            <a:ext cx="337264" cy="337264"/>
          </a:xfrm>
          <a:prstGeom prst="rect">
            <a:avLst/>
          </a:prstGeom>
        </p:spPr>
      </p:pic>
      <p:pic>
        <p:nvPicPr>
          <p:cNvPr id="29" name="Graphic 28" descr="Badge Tick1 with solid fill">
            <a:extLst>
              <a:ext uri="{FF2B5EF4-FFF2-40B4-BE49-F238E27FC236}">
                <a16:creationId xmlns:a16="http://schemas.microsoft.com/office/drawing/2014/main" id="{848BC49C-8BC6-FDA6-45B8-D0C7CE9A9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8365" y="3809877"/>
            <a:ext cx="337264" cy="337264"/>
          </a:xfrm>
          <a:prstGeom prst="rect">
            <a:avLst/>
          </a:prstGeom>
        </p:spPr>
      </p:pic>
      <p:pic>
        <p:nvPicPr>
          <p:cNvPr id="2" name="Graphic 1" descr="Badge Tick1 with solid fill">
            <a:extLst>
              <a:ext uri="{FF2B5EF4-FFF2-40B4-BE49-F238E27FC236}">
                <a16:creationId xmlns:a16="http://schemas.microsoft.com/office/drawing/2014/main" id="{6FFF9B71-E58C-A5F5-754E-C0D9CF98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957" y="1306273"/>
            <a:ext cx="337264" cy="33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8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3d model of a race car&#10;&#10;Description automatically generated">
            <a:extLst>
              <a:ext uri="{FF2B5EF4-FFF2-40B4-BE49-F238E27FC236}">
                <a16:creationId xmlns:a16="http://schemas.microsoft.com/office/drawing/2014/main" id="{4A2E3BA0-C7CC-CD83-DD4C-80A993272C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2" t="10025" r="6651" b="23080"/>
          <a:stretch/>
        </p:blipFill>
        <p:spPr>
          <a:xfrm>
            <a:off x="5161542" y="2419275"/>
            <a:ext cx="3982456" cy="21491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19308" y="1781923"/>
            <a:ext cx="2585907" cy="572286"/>
          </a:xfrm>
        </p:spPr>
        <p:txBody>
          <a:bodyPr/>
          <a:lstStyle/>
          <a:p>
            <a:r>
              <a:rPr lang="en-GB" dirty="0"/>
              <a:t>Model custom Maps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7" name="Picture 6" descr="A grid of white lines&#10;&#10;Description automatically generated">
            <a:extLst>
              <a:ext uri="{FF2B5EF4-FFF2-40B4-BE49-F238E27FC236}">
                <a16:creationId xmlns:a16="http://schemas.microsoft.com/office/drawing/2014/main" id="{B566F09B-E6F0-27DA-86B4-C2E6CB40EF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10" b="6367"/>
          <a:stretch/>
        </p:blipFill>
        <p:spPr>
          <a:xfrm>
            <a:off x="5161545" y="-1"/>
            <a:ext cx="3982456" cy="2419276"/>
          </a:xfrm>
          <a:prstGeom prst="rect">
            <a:avLst/>
          </a:prstGeom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C9BEC4F9-B03A-6916-59CD-7AB1CBB60E74}"/>
              </a:ext>
            </a:extLst>
          </p:cNvPr>
          <p:cNvSpPr txBox="1">
            <a:spLocks/>
          </p:cNvSpPr>
          <p:nvPr/>
        </p:nvSpPr>
        <p:spPr>
          <a:xfrm>
            <a:off x="1619308" y="2402885"/>
            <a:ext cx="2320514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custom Cars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9FFB8DCA-5CE2-D6A2-591C-E134553C06FD}"/>
              </a:ext>
            </a:extLst>
          </p:cNvPr>
          <p:cNvSpPr txBox="1">
            <a:spLocks/>
          </p:cNvSpPr>
          <p:nvPr/>
        </p:nvSpPr>
        <p:spPr>
          <a:xfrm>
            <a:off x="1619308" y="3115180"/>
            <a:ext cx="2196336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Custom Scenarios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43377545-4501-8041-9DDF-3F4B4FF3268F}"/>
              </a:ext>
            </a:extLst>
          </p:cNvPr>
          <p:cNvSpPr txBox="1">
            <a:spLocks/>
          </p:cNvSpPr>
          <p:nvPr/>
        </p:nvSpPr>
        <p:spPr>
          <a:xfrm>
            <a:off x="1619308" y="1209637"/>
            <a:ext cx="2741124" cy="572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Complete Physical Twin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9DFD0-AA85-6BE3-191B-6CE9AF894156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29646101-E290-442C-2ED7-B6B1B6CA988A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EFE199EA-954A-0834-EFEA-AD9D9CB50965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EDD2B20F-61B1-A3F8-5A62-8A43456F2E2A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38CE058D-D0A2-04EF-B177-1AD663EC520C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B2542AA-F4B7-0DCD-D418-4ACBB18B9002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CF236821-9BBB-3870-9CC4-C1622C0ED315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AF6725BE-BC7E-4893-B222-8746721778E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3A089E1F-0CCA-246B-7AD4-AE008D20D6C8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pic>
        <p:nvPicPr>
          <p:cNvPr id="11" name="Graphic 10" descr="Race Car outline">
            <a:extLst>
              <a:ext uri="{FF2B5EF4-FFF2-40B4-BE49-F238E27FC236}">
                <a16:creationId xmlns:a16="http://schemas.microsoft.com/office/drawing/2014/main" id="{4D9F9801-3569-1FDE-7754-99DEECE80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225" y="2114550"/>
            <a:ext cx="914400" cy="914400"/>
          </a:xfrm>
          <a:prstGeom prst="rect">
            <a:avLst/>
          </a:prstGeom>
        </p:spPr>
      </p:pic>
      <p:pic>
        <p:nvPicPr>
          <p:cNvPr id="13" name="Graphic 12" descr="Fork In Road outline">
            <a:extLst>
              <a:ext uri="{FF2B5EF4-FFF2-40B4-BE49-F238E27FC236}">
                <a16:creationId xmlns:a16="http://schemas.microsoft.com/office/drawing/2014/main" id="{2D25AE26-692E-9ED4-8B57-AEAE763CC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278" y="1572971"/>
            <a:ext cx="689905" cy="689905"/>
          </a:xfrm>
          <a:prstGeom prst="rect">
            <a:avLst/>
          </a:prstGeom>
        </p:spPr>
      </p:pic>
      <p:pic>
        <p:nvPicPr>
          <p:cNvPr id="14" name="Graphic 13" descr="Crash outline">
            <a:extLst>
              <a:ext uri="{FF2B5EF4-FFF2-40B4-BE49-F238E27FC236}">
                <a16:creationId xmlns:a16="http://schemas.microsoft.com/office/drawing/2014/main" id="{9E48FF67-BE00-D153-1B1D-80A55EB6A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6828" y="2720767"/>
            <a:ext cx="782833" cy="782833"/>
          </a:xfrm>
          <a:prstGeom prst="rect">
            <a:avLst/>
          </a:prstGeom>
        </p:spPr>
      </p:pic>
      <p:pic>
        <p:nvPicPr>
          <p:cNvPr id="16" name="Graphic 15" descr="Cycle with people outline">
            <a:extLst>
              <a:ext uri="{FF2B5EF4-FFF2-40B4-BE49-F238E27FC236}">
                <a16:creationId xmlns:a16="http://schemas.microsoft.com/office/drawing/2014/main" id="{FCDDAC0C-8CF7-2CFE-7300-8B7F33D593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494" y="1025771"/>
            <a:ext cx="653573" cy="6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F3541-344E-966C-F49D-E4E904C51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3DD3158-434B-A816-D089-C796CF0C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F57F89A-DE8B-4604-8F74-1342B2F0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1D32228D-6167-16E4-BAF3-BC02C5CFF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6046788" y="0"/>
            <a:ext cx="3097212" cy="4567238"/>
          </a:xfrm>
          <a:prstGeom prst="rect">
            <a:avLst/>
          </a:prstGeom>
        </p:spPr>
      </p:pic>
      <p:sp>
        <p:nvSpPr>
          <p:cNvPr id="11" name="Title 5">
            <a:extLst>
              <a:ext uri="{FF2B5EF4-FFF2-40B4-BE49-F238E27FC236}">
                <a16:creationId xmlns:a16="http://schemas.microsoft.com/office/drawing/2014/main" id="{BDBB8E63-8C00-22E1-3B02-14BB0F2821D3}"/>
              </a:ext>
            </a:extLst>
          </p:cNvPr>
          <p:cNvSpPr txBox="1">
            <a:spLocks/>
          </p:cNvSpPr>
          <p:nvPr/>
        </p:nvSpPr>
        <p:spPr>
          <a:xfrm>
            <a:off x="1114426" y="1518831"/>
            <a:ext cx="3683000" cy="1032297"/>
          </a:xfrm>
          <a:prstGeom prst="rect">
            <a:avLst/>
          </a:prstGeom>
        </p:spPr>
        <p:txBody>
          <a:bodyPr vert="horz" lIns="0" tIns="0" rIns="0" bIns="0" rtlCol="0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400" dirty="0"/>
              <a:t>Thank </a:t>
            </a:r>
            <a:r>
              <a:rPr lang="en-US" sz="4400" kern="1200" baseline="0" dirty="0"/>
              <a:t>you!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D499226-1BC8-0E23-B321-3227CE786624}"/>
              </a:ext>
            </a:extLst>
          </p:cNvPr>
          <p:cNvSpPr txBox="1">
            <a:spLocks/>
          </p:cNvSpPr>
          <p:nvPr/>
        </p:nvSpPr>
        <p:spPr>
          <a:xfrm>
            <a:off x="1114426" y="2412320"/>
            <a:ext cx="4496754" cy="1475620"/>
          </a:xfrm>
          <a:prstGeom prst="rect">
            <a:avLst/>
          </a:prstGeom>
        </p:spPr>
        <p:txBody>
          <a:bodyPr vert="horz" lIns="0" tIns="0" rIns="0" bIns="0" rtlCol="0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b="0" kern="1200" baseline="0" dirty="0"/>
              <a:t>I would love to hear from you!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b="0" kern="1200" baseline="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0" kern="1200" baseline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5115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confident are you about your car’s reliability 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4258234-3416-2082-466A-ADEDACB29A1C}"/>
              </a:ext>
            </a:extLst>
          </p:cNvPr>
          <p:cNvSpPr txBox="1">
            <a:spLocks/>
          </p:cNvSpPr>
          <p:nvPr/>
        </p:nvSpPr>
        <p:spPr>
          <a:xfrm>
            <a:off x="753925" y="1950947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Why?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B9425BF5-71D6-4A68-8F1F-26BBEEF9A66F}"/>
              </a:ext>
            </a:extLst>
          </p:cNvPr>
          <p:cNvSpPr txBox="1">
            <a:spLocks/>
          </p:cNvSpPr>
          <p:nvPr/>
        </p:nvSpPr>
        <p:spPr>
          <a:xfrm>
            <a:off x="741490" y="286667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/>
              <a:t>Extensive Physical Tests as per Standards and Regulation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F4EB9A-83CD-B6E6-047E-B072AE0F36A0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A6C9E5CC-070A-B945-E504-C62EDAC744EA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C9282ED1-AA0C-7A24-5A31-47A5360C2671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72B419F7-0959-65B6-5850-EACDBF41A5A0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EB7A79B0-8316-144E-4CA3-EE90BCCD2D13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7A4E8A77-AAC3-3403-E2D0-1FD4C9ABB346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476558D7-010D-DE75-102A-1A07CF5B2DFC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15E2957C-7C00-0663-CE5D-0192BA61DE7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7A661148-821F-47BE-9E2D-4221ACFE7A5C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pic>
        <p:nvPicPr>
          <p:cNvPr id="17" name="Graphic 16" descr="Car outline">
            <a:extLst>
              <a:ext uri="{FF2B5EF4-FFF2-40B4-BE49-F238E27FC236}">
                <a16:creationId xmlns:a16="http://schemas.microsoft.com/office/drawing/2014/main" id="{D4C22BD7-6740-E1C9-CB0A-216EE2097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19" y="6776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52 0.00339 L 0.65434 0.0067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32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7A2A-E28F-64AF-5153-014BE7011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18850-7A00-F5C8-7B38-7ACB43E0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for Advanced Systems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CC83547-517D-88BB-F598-5389E5A3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9BFB03E-BD9D-18B5-AB08-853D7AC8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CDB5E7-3E44-679E-5830-577AC9F4DEAA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463F9207-7BDF-D48A-3021-25E5ABF4B00E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46989053-037B-E194-5BD3-AA40D299F7C2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56169C67-63AF-BD3D-0285-9220274253F8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86F8B948-AEE9-B4FF-8A49-BC6D12F9680F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0163B38C-F7A1-45B3-4822-66CF645C7419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7152D7A9-D9B3-C31B-F58A-49CD3E436038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54CE76BB-AB71-D949-5CE3-BC9E91E69F22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52FDF400-91C1-D087-A27F-D52AE6F6A335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6B691595-01FC-3F65-7DC1-7D2B624380E8}"/>
              </a:ext>
            </a:extLst>
          </p:cNvPr>
          <p:cNvSpPr txBox="1">
            <a:spLocks/>
          </p:cNvSpPr>
          <p:nvPr/>
        </p:nvSpPr>
        <p:spPr>
          <a:xfrm>
            <a:off x="741490" y="1328619"/>
            <a:ext cx="7556500" cy="9235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/>
              <a:t>For features like Advanced Driver-Assistance System (ADAS) requires more special tests: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Automatic Emergency Braking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Lane Assist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Adaptive Cruise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dirty="0"/>
              <a:t>Automatic Parking </a:t>
            </a:r>
          </a:p>
          <a:p>
            <a:endParaRPr lang="en-GB" sz="1800" b="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145AE7F8-1769-99BD-5BE5-E1AF4D900BB1}"/>
              </a:ext>
            </a:extLst>
          </p:cNvPr>
          <p:cNvSpPr txBox="1">
            <a:spLocks/>
          </p:cNvSpPr>
          <p:nvPr/>
        </p:nvSpPr>
        <p:spPr>
          <a:xfrm>
            <a:off x="753925" y="3628014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/>
              <a:t>We need to create suitable scenarios</a:t>
            </a:r>
          </a:p>
        </p:txBody>
      </p:sp>
    </p:spTree>
    <p:extLst>
      <p:ext uri="{BB962C8B-B14F-4D97-AF65-F5344CB8AC3E}">
        <p14:creationId xmlns:p14="http://schemas.microsoft.com/office/powerpoint/2010/main" val="37545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47D1B-F66E-98C3-A5BD-CEE2C43DA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7A37C-E8BD-DA13-BDFA-C17ECD26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Modern Testing</a:t>
            </a:r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995A41E8-1EC9-962D-2FBE-A1A81CAF3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DA0578-3E16-61D3-9E08-5E44293A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E4E338-7937-D61A-16E5-F1FE123067E7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75DB745-7500-438B-AB1F-545C4A8016C2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11C32FAB-1B4A-1F54-4A28-DB9981379632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8B52693A-C528-12DD-4B59-6ED2EC0180A2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71434C42-8750-E014-2921-91A3509189CB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293C7F92-4E84-3DA8-D21D-D9DF05CE810A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0AB05309-83D7-15EA-C2A3-0BC3D8B13678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6072A509-60DE-C618-6EA4-45F597656A6D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3C7AD479-9415-2DE6-1A9B-EAE8F26A8783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3" name="Titel 1">
            <a:extLst>
              <a:ext uri="{FF2B5EF4-FFF2-40B4-BE49-F238E27FC236}">
                <a16:creationId xmlns:a16="http://schemas.microsoft.com/office/drawing/2014/main" id="{CADD3AD1-1958-D88A-34C5-0F7CAA2F63A8}"/>
              </a:ext>
            </a:extLst>
          </p:cNvPr>
          <p:cNvSpPr txBox="1">
            <a:spLocks/>
          </p:cNvSpPr>
          <p:nvPr/>
        </p:nvSpPr>
        <p:spPr>
          <a:xfrm>
            <a:off x="741490" y="1097199"/>
            <a:ext cx="7556500" cy="28708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Expensive (Special setups)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Time consuming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Resource intensive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Tedious for multiple iterations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800" b="0" dirty="0"/>
              <a:t>Requires controlled environment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1800" b="0" dirty="0"/>
          </a:p>
        </p:txBody>
      </p:sp>
    </p:spTree>
    <p:extLst>
      <p:ext uri="{BB962C8B-B14F-4D97-AF65-F5344CB8AC3E}">
        <p14:creationId xmlns:p14="http://schemas.microsoft.com/office/powerpoint/2010/main" val="96714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04D8-8395-033F-DA77-940802AA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FAD98C6-48E3-E792-0555-1BC69D79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ctr">
            <a:normAutofit/>
          </a:bodyPr>
          <a:lstStyle/>
          <a:p>
            <a:r>
              <a:rPr lang="en-GB" dirty="0"/>
              <a:t>Why</a:t>
            </a:r>
            <a:r>
              <a:rPr lang="en-GB" b="1" dirty="0"/>
              <a:t> this Project ? 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9E8ADFCC-E4AB-EBEF-10A6-78AB8E0B2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3" y="1306641"/>
            <a:ext cx="4897394" cy="384999"/>
          </a:xfrm>
        </p:spPr>
        <p:txBody>
          <a:bodyPr>
            <a:normAutofit fontScale="85000" lnSpcReduction="10000"/>
          </a:bodyPr>
          <a:lstStyle/>
          <a:p>
            <a:pPr marL="0" lvl="2" indent="0">
              <a:spcAft>
                <a:spcPts val="600"/>
              </a:spcAft>
              <a:buNone/>
            </a:pPr>
            <a:r>
              <a:rPr lang="en-GB" sz="1950" dirty="0"/>
              <a:t>How Automotive Industry can improve testing methods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6B75E2-CFC3-2FB2-CF7F-35253B4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5939767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Twin for MIL &amp; HIL Integration with Safety Controller using CARLA &amp; Simulink</a:t>
            </a:r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E2A5C9-3CC2-49C3-6DE1-C2E0C928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pic>
        <p:nvPicPr>
          <p:cNvPr id="2" name="Picture Placeholder 10">
            <a:extLst>
              <a:ext uri="{FF2B5EF4-FFF2-40B4-BE49-F238E27FC236}">
                <a16:creationId xmlns:a16="http://schemas.microsoft.com/office/drawing/2014/main" id="{E3DDCA4B-3384-0C14-D48E-F05C5B3DAC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4" r="27374"/>
          <a:stretch/>
        </p:blipFill>
        <p:spPr>
          <a:xfrm>
            <a:off x="6046788" y="0"/>
            <a:ext cx="3097212" cy="4567238"/>
          </a:xfrm>
          <a:prstGeom prst="rect">
            <a:avLst/>
          </a:prstGeom>
        </p:spPr>
      </p:pic>
      <p:sp>
        <p:nvSpPr>
          <p:cNvPr id="3" name="Tijdelijke aanduiding voor inhoud 14">
            <a:extLst>
              <a:ext uri="{FF2B5EF4-FFF2-40B4-BE49-F238E27FC236}">
                <a16:creationId xmlns:a16="http://schemas.microsoft.com/office/drawing/2014/main" id="{90A8A58A-E436-BEDB-EEBC-3FA45A904AFF}"/>
              </a:ext>
            </a:extLst>
          </p:cNvPr>
          <p:cNvSpPr txBox="1">
            <a:spLocks/>
          </p:cNvSpPr>
          <p:nvPr/>
        </p:nvSpPr>
        <p:spPr>
          <a:xfrm>
            <a:off x="758823" y="1748032"/>
            <a:ext cx="4897394" cy="384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950" dirty="0"/>
          </a:p>
        </p:txBody>
      </p:sp>
      <p:sp>
        <p:nvSpPr>
          <p:cNvPr id="4" name="Tijdelijke aanduiding voor inhoud 14">
            <a:extLst>
              <a:ext uri="{FF2B5EF4-FFF2-40B4-BE49-F238E27FC236}">
                <a16:creationId xmlns:a16="http://schemas.microsoft.com/office/drawing/2014/main" id="{646770BA-49C4-4301-0C61-D4F8CF506CA4}"/>
              </a:ext>
            </a:extLst>
          </p:cNvPr>
          <p:cNvSpPr txBox="1">
            <a:spLocks/>
          </p:cNvSpPr>
          <p:nvPr/>
        </p:nvSpPr>
        <p:spPr>
          <a:xfrm>
            <a:off x="758823" y="1841552"/>
            <a:ext cx="4897394" cy="22280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spcAft>
                <a:spcPts val="600"/>
              </a:spcAft>
            </a:pPr>
            <a:r>
              <a:rPr lang="en-GB" sz="1950" dirty="0"/>
              <a:t>Actual Human -&gt; Crash Dummy -&gt; Digital Twin</a:t>
            </a:r>
          </a:p>
          <a:p>
            <a:pPr lvl="2">
              <a:lnSpc>
                <a:spcPct val="150000"/>
              </a:lnSpc>
              <a:spcAft>
                <a:spcPts val="600"/>
              </a:spcAft>
            </a:pPr>
            <a:r>
              <a:rPr lang="en-GB" sz="1950" dirty="0"/>
              <a:t>Hazard Analysis &amp; Risk Assessment scenarios</a:t>
            </a:r>
          </a:p>
          <a:p>
            <a:pPr lvl="2">
              <a:lnSpc>
                <a:spcPct val="150000"/>
              </a:lnSpc>
              <a:spcAft>
                <a:spcPts val="600"/>
              </a:spcAft>
            </a:pPr>
            <a:r>
              <a:rPr lang="en-GB" sz="1950" dirty="0"/>
              <a:t>Using virtual sensors </a:t>
            </a:r>
          </a:p>
          <a:p>
            <a:pPr lvl="2">
              <a:lnSpc>
                <a:spcPct val="150000"/>
              </a:lnSpc>
              <a:spcAft>
                <a:spcPts val="600"/>
              </a:spcAft>
            </a:pPr>
            <a:r>
              <a:rPr lang="en-GB" sz="1950" dirty="0"/>
              <a:t>Minimize Testing &amp; Verification costs</a:t>
            </a:r>
          </a:p>
          <a:p>
            <a:pPr lvl="2">
              <a:spcAft>
                <a:spcPts val="600"/>
              </a:spcAft>
            </a:pPr>
            <a:endParaRPr lang="en-GB" sz="19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3EE92A-D852-DCDE-D522-262CC3809406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48A0AB38-94AD-8FB3-7239-69EE212C653A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28632A61-1A42-1FCE-E216-F42EB426ADCC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665CF3F7-D2A5-D123-5C55-316BED2C9E62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B391C8AB-003C-1C89-3A8F-F94BC822878C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D17D7959-17BA-F7D6-7A67-AEA66BD7F8B6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18011C48-A773-4A4A-E16C-9E5C1FAD59FE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43984325-C86D-E77A-E94B-120315484655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7112CC89-C25E-F1E9-294E-61DF9D8CBDA2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242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304D8-8395-033F-DA77-940802AAE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FAD98C6-48E3-E792-0555-1BC69D79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</p:spPr>
        <p:txBody>
          <a:bodyPr anchor="ctr">
            <a:normAutofit/>
          </a:bodyPr>
          <a:lstStyle/>
          <a:p>
            <a:r>
              <a:rPr lang="en-GB" b="1" dirty="0"/>
              <a:t>Research Questions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9E8ADFCC-E4AB-EBEF-10A6-78AB8E0B2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617" y="1733302"/>
            <a:ext cx="7475220" cy="539039"/>
          </a:xfrm>
        </p:spPr>
        <p:txBody>
          <a:bodyPr>
            <a:noAutofit/>
          </a:bodyPr>
          <a:lstStyle/>
          <a:p>
            <a:pPr algn="just"/>
            <a:r>
              <a:rPr lang="en-US" sz="1600" dirty="0"/>
              <a:t>1. How an Automotive System can be designed with Safety mechanisms?</a:t>
            </a:r>
            <a:endParaRPr lang="en-GB" sz="36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96B75E2-CFC3-2FB2-CF7F-35253B41A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7" y="4568400"/>
            <a:ext cx="5939767" cy="57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Digital Twin for MIL &amp; HIL Integration with Safety Controller using CARLA &amp; Simulink</a:t>
            </a:r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E2A5C9-3CC2-49C3-6DE1-C2E0C9286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94BDB0-F4EA-4DD6-8281-CCE2440D0CE0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53B59B3C-4E42-C0F0-0F11-F8B2B1D7B11D}"/>
              </a:ext>
            </a:extLst>
          </p:cNvPr>
          <p:cNvSpPr txBox="1">
            <a:spLocks/>
          </p:cNvSpPr>
          <p:nvPr/>
        </p:nvSpPr>
        <p:spPr>
          <a:xfrm>
            <a:off x="1260617" y="2338152"/>
            <a:ext cx="745744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2. How can virtual sensors be used instead of physical sensors?</a:t>
            </a:r>
            <a:endParaRPr lang="en-GB" sz="4000" dirty="0"/>
          </a:p>
        </p:txBody>
      </p:sp>
      <p:sp>
        <p:nvSpPr>
          <p:cNvPr id="3" name="Tijdelijke aanduiding voor inhoud 14">
            <a:extLst>
              <a:ext uri="{FF2B5EF4-FFF2-40B4-BE49-F238E27FC236}">
                <a16:creationId xmlns:a16="http://schemas.microsoft.com/office/drawing/2014/main" id="{DD5F8CE7-2CEB-E54A-B98E-62E273A19179}"/>
              </a:ext>
            </a:extLst>
          </p:cNvPr>
          <p:cNvSpPr txBox="1">
            <a:spLocks/>
          </p:cNvSpPr>
          <p:nvPr/>
        </p:nvSpPr>
        <p:spPr>
          <a:xfrm>
            <a:off x="1242837" y="2922154"/>
            <a:ext cx="748411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3. How a Safety Controller can be integrated into the Hardware-in-loop (HIL) setup?</a:t>
            </a:r>
            <a:endParaRPr lang="en-GB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CCAF9C-722B-7511-2018-BC1B02A79330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BA16957A-B08D-E82A-D9E8-50E5EC1284EB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3DE56DC6-E8D4-115A-C9E2-F04681CFBFC8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F68BC63F-9F35-B296-99B9-4C821A2D947D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8AD0571B-73F4-ED97-E781-504B506AA9A5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CDF02DF1-6BED-7D5B-89BC-17AB79A3FAA4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6117937D-7876-8AB9-BD73-FA3D8FA082FA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F5268A62-1A26-E8BB-F690-754BB77A5C30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9BA41A7-8D3B-1B62-B7CF-6BA0A1FA2AD0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17" name="Tijdelijke aanduiding voor inhoud 14">
            <a:extLst>
              <a:ext uri="{FF2B5EF4-FFF2-40B4-BE49-F238E27FC236}">
                <a16:creationId xmlns:a16="http://schemas.microsoft.com/office/drawing/2014/main" id="{4DC797C2-A0DA-A261-BCD3-8778EB789C79}"/>
              </a:ext>
            </a:extLst>
          </p:cNvPr>
          <p:cNvSpPr txBox="1">
            <a:spLocks/>
          </p:cNvSpPr>
          <p:nvPr/>
        </p:nvSpPr>
        <p:spPr>
          <a:xfrm>
            <a:off x="753924" y="1138840"/>
            <a:ext cx="7968436" cy="539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How a Digital Twin System can be integrated with a Safety </a:t>
            </a:r>
            <a:r>
              <a:rPr lang="en-IN" dirty="0"/>
              <a:t>Controller?</a:t>
            </a:r>
            <a:endParaRPr lang="en-GB" sz="3600" dirty="0"/>
          </a:p>
        </p:txBody>
      </p:sp>
      <p:sp>
        <p:nvSpPr>
          <p:cNvPr id="18" name="Tijdelijke aanduiding voor inhoud 14">
            <a:extLst>
              <a:ext uri="{FF2B5EF4-FFF2-40B4-BE49-F238E27FC236}">
                <a16:creationId xmlns:a16="http://schemas.microsoft.com/office/drawing/2014/main" id="{2E120FCB-614F-936F-13F1-F1EE5591DFA8}"/>
              </a:ext>
            </a:extLst>
          </p:cNvPr>
          <p:cNvSpPr txBox="1">
            <a:spLocks/>
          </p:cNvSpPr>
          <p:nvPr/>
        </p:nvSpPr>
        <p:spPr>
          <a:xfrm>
            <a:off x="1251727" y="3437768"/>
            <a:ext cx="7484110" cy="4498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4. How the Digital Twin System’s performance can be optimized?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569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2" grpId="0"/>
      <p:bldP spid="3" grpId="0"/>
      <p:bldP spid="17" grpId="0" uiExpand="1" build="p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AC8D-27CC-F1B4-D802-12DF2D4C7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ABA32B7E-0A19-4DFA-2678-DAD900F1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700" b="1" dirty="0"/>
              <a:t>Digital Twin</a:t>
            </a:r>
          </a:p>
        </p:txBody>
      </p:sp>
      <p:sp>
        <p:nvSpPr>
          <p:cNvPr id="15" name="Tijdelijke aanduiding voor inhoud 14">
            <a:extLst>
              <a:ext uri="{FF2B5EF4-FFF2-40B4-BE49-F238E27FC236}">
                <a16:creationId xmlns:a16="http://schemas.microsoft.com/office/drawing/2014/main" id="{F1899323-FC98-C9D8-0DA9-F8A5EB9DC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822" y="2405477"/>
            <a:ext cx="4913313" cy="1767937"/>
          </a:xfrm>
        </p:spPr>
        <p:txBody>
          <a:bodyPr/>
          <a:lstStyle/>
          <a:p>
            <a:pPr lvl="2"/>
            <a:r>
              <a:rPr lang="en-GB" sz="1950" dirty="0"/>
              <a:t>Virtual + Physical Twin</a:t>
            </a:r>
          </a:p>
          <a:p>
            <a:pPr lvl="2"/>
            <a:endParaRPr lang="en-GB" sz="1950" dirty="0"/>
          </a:p>
          <a:p>
            <a:pPr lvl="2"/>
            <a:r>
              <a:rPr lang="en-GB" sz="1950" dirty="0"/>
              <a:t>Communication </a:t>
            </a:r>
          </a:p>
          <a:p>
            <a:pPr lvl="2"/>
            <a:endParaRPr lang="en-GB" sz="1950" dirty="0"/>
          </a:p>
          <a:p>
            <a:pPr lvl="2"/>
            <a:r>
              <a:rPr lang="en-GB" sz="1950" dirty="0"/>
              <a:t>Data</a:t>
            </a:r>
          </a:p>
          <a:p>
            <a:pPr lvl="2"/>
            <a:endParaRPr lang="en-GB" sz="1950" dirty="0"/>
          </a:p>
          <a:p>
            <a:pPr lvl="2"/>
            <a:endParaRPr lang="en-GB" sz="1950" dirty="0"/>
          </a:p>
          <a:p>
            <a:pPr lvl="2"/>
            <a:endParaRPr lang="en-GB" sz="195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AB6B22-C6C1-18F9-0491-2A5C1A57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3C0B81-D2ED-2100-C37A-2874A23D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8" name="Picture Placeholder 17" descr="A hand holding a toy car&#10;&#10;Description automatically generated">
            <a:extLst>
              <a:ext uri="{FF2B5EF4-FFF2-40B4-BE49-F238E27FC236}">
                <a16:creationId xmlns:a16="http://schemas.microsoft.com/office/drawing/2014/main" id="{3C7DC366-CBF4-FDEC-5DF6-1F2E807E72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3" r="27413"/>
          <a:stretch>
            <a:fillRect/>
          </a:stretch>
        </p:blipFill>
        <p:spPr/>
      </p:pic>
      <p:sp>
        <p:nvSpPr>
          <p:cNvPr id="2" name="Tijdelijke aanduiding voor inhoud 14">
            <a:extLst>
              <a:ext uri="{FF2B5EF4-FFF2-40B4-BE49-F238E27FC236}">
                <a16:creationId xmlns:a16="http://schemas.microsoft.com/office/drawing/2014/main" id="{75FA708F-6F3A-A317-61D2-27C24F3F04BC}"/>
              </a:ext>
            </a:extLst>
          </p:cNvPr>
          <p:cNvSpPr txBox="1">
            <a:spLocks/>
          </p:cNvSpPr>
          <p:nvPr/>
        </p:nvSpPr>
        <p:spPr>
          <a:xfrm>
            <a:off x="752823" y="1192053"/>
            <a:ext cx="4913313" cy="5007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sz="1950" dirty="0"/>
              <a:t>Virtual replica of Physical Twin</a:t>
            </a:r>
          </a:p>
          <a:p>
            <a:pPr lvl="2"/>
            <a:endParaRPr lang="en-GB" sz="1950" dirty="0"/>
          </a:p>
        </p:txBody>
      </p:sp>
      <p:sp>
        <p:nvSpPr>
          <p:cNvPr id="3" name="Titel 8">
            <a:extLst>
              <a:ext uri="{FF2B5EF4-FFF2-40B4-BE49-F238E27FC236}">
                <a16:creationId xmlns:a16="http://schemas.microsoft.com/office/drawing/2014/main" id="{3CC8E322-7F70-B967-27F0-6555F2DC8AA9}"/>
              </a:ext>
            </a:extLst>
          </p:cNvPr>
          <p:cNvSpPr txBox="1">
            <a:spLocks/>
          </p:cNvSpPr>
          <p:nvPr/>
        </p:nvSpPr>
        <p:spPr>
          <a:xfrm>
            <a:off x="752822" y="1774231"/>
            <a:ext cx="4910138" cy="7322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700" b="1" dirty="0"/>
              <a:t>Digital Twin System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F277B-8430-866A-6C9D-A571AE8B2271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393935E4-B6C0-0AF0-BD59-BF9CDA534114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D41459A3-F0CB-0BD7-0A34-0B921E8C34EF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4714E20B-517A-83A5-D8D3-C9F0798C1A34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DADD32AF-4EC0-DB14-591D-7DAD11BC0DC8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785EC536-A5A9-D2B1-6E9F-8507EA10875D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997B5A99-CB1F-7409-57C5-74E76BBDF3B9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C661DD41-45AC-52A2-5B7F-2E81E867B452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B3DDD04D-59C7-4654-4E11-C1FF1AAFC5E6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06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35F05-F9DF-D0E9-0414-4C404B440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3F21A36D-7628-1758-E87E-45428D80D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Digital Twin System (DTS)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7DB3C0-F867-3F0B-F6C6-17ACCDBB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Twin for MIL &amp; HIL Integration with Safety Controller using CARLA &amp; Simulink</a:t>
            </a:r>
            <a:endParaRPr lang="en-GB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C70A382-8B99-C1DA-6F8D-99D70A213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7" name="Tijdelijke aanduiding voor tekst 16">
            <a:extLst>
              <a:ext uri="{FF2B5EF4-FFF2-40B4-BE49-F238E27FC236}">
                <a16:creationId xmlns:a16="http://schemas.microsoft.com/office/drawing/2014/main" id="{0E99B05A-19C3-57C5-BC0A-FEBB7AB21D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GB" dirty="0"/>
              <a:t>Physical entity, Virtual entity, Service system and Digital twin Data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A789DB9-1E61-7845-4365-5AD73659EE11}"/>
              </a:ext>
            </a:extLst>
          </p:cNvPr>
          <p:cNvGrpSpPr/>
          <p:nvPr/>
        </p:nvGrpSpPr>
        <p:grpSpPr>
          <a:xfrm>
            <a:off x="-3921" y="4299582"/>
            <a:ext cx="9147921" cy="261648"/>
            <a:chOff x="-3921" y="3719097"/>
            <a:chExt cx="9147921" cy="261648"/>
          </a:xfrm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B407820E-260F-A1EC-3CE9-B5FFEA6CAA5F}"/>
                </a:ext>
              </a:extLst>
            </p:cNvPr>
            <p:cNvSpPr/>
            <p:nvPr/>
          </p:nvSpPr>
          <p:spPr>
            <a:xfrm>
              <a:off x="-3921" y="3719100"/>
              <a:ext cx="1515693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Introduction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B159BC1C-A2BF-C153-EB65-E213EFEBF8C5}"/>
                </a:ext>
              </a:extLst>
            </p:cNvPr>
            <p:cNvSpPr/>
            <p:nvPr/>
          </p:nvSpPr>
          <p:spPr>
            <a:xfrm>
              <a:off x="1054957" y="3719100"/>
              <a:ext cx="1401864" cy="258650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Problem Statement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E5E1A23-E641-5AC6-B541-45AC19BCDBEA}"/>
                </a:ext>
              </a:extLst>
            </p:cNvPr>
            <p:cNvSpPr/>
            <p:nvPr/>
          </p:nvSpPr>
          <p:spPr>
            <a:xfrm>
              <a:off x="2161540" y="3719098"/>
              <a:ext cx="1431248" cy="258651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Research Question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3CC2F5F4-4188-4530-58C9-30F893505E1C}"/>
                </a:ext>
              </a:extLst>
            </p:cNvPr>
            <p:cNvSpPr/>
            <p:nvPr/>
          </p:nvSpPr>
          <p:spPr>
            <a:xfrm>
              <a:off x="3237230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Methodology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B2B82A7A-E6C8-BB46-0A40-679783B63C54}"/>
                </a:ext>
              </a:extLst>
            </p:cNvPr>
            <p:cNvSpPr/>
            <p:nvPr/>
          </p:nvSpPr>
          <p:spPr>
            <a:xfrm>
              <a:off x="4398597" y="3719097"/>
              <a:ext cx="1688768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Implementation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FF9CF928-56BF-FB2D-02DE-64C4C8EE0A6F}"/>
                </a:ext>
              </a:extLst>
            </p:cNvPr>
            <p:cNvSpPr/>
            <p:nvPr/>
          </p:nvSpPr>
          <p:spPr>
            <a:xfrm>
              <a:off x="5643092" y="3719097"/>
              <a:ext cx="1525917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Results and Discussion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FF5609F7-DC79-D2FC-875A-94B14BEA6978}"/>
                </a:ext>
              </a:extLst>
            </p:cNvPr>
            <p:cNvSpPr/>
            <p:nvPr/>
          </p:nvSpPr>
          <p:spPr>
            <a:xfrm>
              <a:off x="6928295" y="3719097"/>
              <a:ext cx="136969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Conclusion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B0612B2C-ECB8-10F4-4116-0CB8833CE211}"/>
                </a:ext>
              </a:extLst>
            </p:cNvPr>
            <p:cNvSpPr/>
            <p:nvPr/>
          </p:nvSpPr>
          <p:spPr>
            <a:xfrm>
              <a:off x="7942045" y="3719097"/>
              <a:ext cx="1201955" cy="261648"/>
            </a:xfrm>
            <a:prstGeom prst="chevron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Future Works</a:t>
              </a:r>
            </a:p>
          </p:txBody>
        </p:sp>
      </p:grp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2F34374-345D-9F97-66EE-CBC960AF6BC8}"/>
              </a:ext>
            </a:extLst>
          </p:cNvPr>
          <p:cNvSpPr/>
          <p:nvPr/>
        </p:nvSpPr>
        <p:spPr>
          <a:xfrm>
            <a:off x="4051298" y="1057749"/>
            <a:ext cx="968378" cy="396240"/>
          </a:xfrm>
          <a:prstGeom prst="parallelogram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 System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A99480A8-F459-FCB6-F839-D9670DDA98E5}"/>
              </a:ext>
            </a:extLst>
          </p:cNvPr>
          <p:cNvSpPr/>
          <p:nvPr/>
        </p:nvSpPr>
        <p:spPr>
          <a:xfrm>
            <a:off x="3951287" y="2362348"/>
            <a:ext cx="1168400" cy="418803"/>
          </a:xfrm>
          <a:prstGeom prst="hexagon">
            <a:avLst>
              <a:gd name="adj" fmla="val 25000"/>
              <a:gd name="vf" fmla="val 115470"/>
            </a:avLst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Digital Twin Data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90DC8C5-2406-0D99-4F77-E4F011735D2C}"/>
              </a:ext>
            </a:extLst>
          </p:cNvPr>
          <p:cNvGrpSpPr/>
          <p:nvPr/>
        </p:nvGrpSpPr>
        <p:grpSpPr>
          <a:xfrm>
            <a:off x="5606899" y="2975699"/>
            <a:ext cx="1713551" cy="914400"/>
            <a:chOff x="5606899" y="2975699"/>
            <a:chExt cx="1713551" cy="9144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38FED38-F0A8-EBD1-3447-E3628E654C6B}"/>
                </a:ext>
              </a:extLst>
            </p:cNvPr>
            <p:cNvSpPr/>
            <p:nvPr/>
          </p:nvSpPr>
          <p:spPr>
            <a:xfrm>
              <a:off x="5606899" y="3223498"/>
              <a:ext cx="799151" cy="418803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Physical Entity</a:t>
              </a:r>
            </a:p>
          </p:txBody>
        </p:sp>
        <p:pic>
          <p:nvPicPr>
            <p:cNvPr id="53" name="Graphic 52" descr="Convertible with solid fill">
              <a:extLst>
                <a:ext uri="{FF2B5EF4-FFF2-40B4-BE49-F238E27FC236}">
                  <a16:creationId xmlns:a16="http://schemas.microsoft.com/office/drawing/2014/main" id="{92B6378D-3532-42A9-E459-5BE353CE4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050" y="2975699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BAFBBD-1956-9E18-C696-6C46D74A0D72}"/>
              </a:ext>
            </a:extLst>
          </p:cNvPr>
          <p:cNvGrpSpPr/>
          <p:nvPr/>
        </p:nvGrpSpPr>
        <p:grpSpPr>
          <a:xfrm>
            <a:off x="1842292" y="2975699"/>
            <a:ext cx="1694810" cy="914400"/>
            <a:chOff x="1842292" y="2975699"/>
            <a:chExt cx="1694810" cy="914400"/>
          </a:xfrm>
        </p:grpSpPr>
        <p:sp>
          <p:nvSpPr>
            <p:cNvPr id="4" name="Flowchart: Terminator 3">
              <a:extLst>
                <a:ext uri="{FF2B5EF4-FFF2-40B4-BE49-F238E27FC236}">
                  <a16:creationId xmlns:a16="http://schemas.microsoft.com/office/drawing/2014/main" id="{B719E2B5-54F4-B95C-CA3D-6005CB1BDE8A}"/>
                </a:ext>
              </a:extLst>
            </p:cNvPr>
            <p:cNvSpPr/>
            <p:nvPr/>
          </p:nvSpPr>
          <p:spPr>
            <a:xfrm>
              <a:off x="2756692" y="3246061"/>
              <a:ext cx="780410" cy="396240"/>
            </a:xfrm>
            <a:prstGeom prst="flowChartTermina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Virtual Entity</a:t>
              </a:r>
            </a:p>
          </p:txBody>
        </p:sp>
        <p:pic>
          <p:nvPicPr>
            <p:cNvPr id="55" name="Graphic 54" descr="Convertible outline">
              <a:extLst>
                <a:ext uri="{FF2B5EF4-FFF2-40B4-BE49-F238E27FC236}">
                  <a16:creationId xmlns:a16="http://schemas.microsoft.com/office/drawing/2014/main" id="{3D092753-461F-649C-4992-1B895B056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42292" y="2975699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6F30BB-E3C3-4753-F484-D0EB665F9883}"/>
              </a:ext>
            </a:extLst>
          </p:cNvPr>
          <p:cNvGrpSpPr/>
          <p:nvPr/>
        </p:nvGrpSpPr>
        <p:grpSpPr>
          <a:xfrm>
            <a:off x="3532161" y="1311531"/>
            <a:ext cx="2074738" cy="2215200"/>
            <a:chOff x="3532161" y="1311531"/>
            <a:chExt cx="2074738" cy="2215200"/>
          </a:xfrm>
        </p:grpSpPr>
        <p:sp>
          <p:nvSpPr>
            <p:cNvPr id="56" name="Arrow: Left-Right 55">
              <a:extLst>
                <a:ext uri="{FF2B5EF4-FFF2-40B4-BE49-F238E27FC236}">
                  <a16:creationId xmlns:a16="http://schemas.microsoft.com/office/drawing/2014/main" id="{EB0B091D-8BCE-D178-D609-41255558CF73}"/>
                </a:ext>
              </a:extLst>
            </p:cNvPr>
            <p:cNvSpPr/>
            <p:nvPr/>
          </p:nvSpPr>
          <p:spPr>
            <a:xfrm>
              <a:off x="3537102" y="3361630"/>
              <a:ext cx="2069797" cy="165101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Arrow: Left-Right 56">
              <a:extLst>
                <a:ext uri="{FF2B5EF4-FFF2-40B4-BE49-F238E27FC236}">
                  <a16:creationId xmlns:a16="http://schemas.microsoft.com/office/drawing/2014/main" id="{705F5FC7-125C-384C-FA8D-3D35F05E2D26}"/>
                </a:ext>
              </a:extLst>
            </p:cNvPr>
            <p:cNvSpPr/>
            <p:nvPr/>
          </p:nvSpPr>
          <p:spPr>
            <a:xfrm rot="17776407">
              <a:off x="2623941" y="2256947"/>
              <a:ext cx="1981541" cy="165101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Arrow: Left-Right 57">
              <a:extLst>
                <a:ext uri="{FF2B5EF4-FFF2-40B4-BE49-F238E27FC236}">
                  <a16:creationId xmlns:a16="http://schemas.microsoft.com/office/drawing/2014/main" id="{9F6E84BB-880E-5BDB-AB90-479093E744B6}"/>
                </a:ext>
              </a:extLst>
            </p:cNvPr>
            <p:cNvSpPr/>
            <p:nvPr/>
          </p:nvSpPr>
          <p:spPr>
            <a:xfrm rot="3482031">
              <a:off x="4427242" y="2263879"/>
              <a:ext cx="2069797" cy="165101"/>
            </a:xfrm>
            <a:prstGeom prst="left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E22DD84-D28F-E2BB-7ACC-CEB806E77A88}"/>
              </a:ext>
            </a:extLst>
          </p:cNvPr>
          <p:cNvGrpSpPr/>
          <p:nvPr/>
        </p:nvGrpSpPr>
        <p:grpSpPr>
          <a:xfrm>
            <a:off x="3473600" y="1453989"/>
            <a:ext cx="2133299" cy="1810466"/>
            <a:chOff x="3473600" y="1453989"/>
            <a:chExt cx="2133299" cy="1810466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DF06B03-C6BC-3198-8A64-814B685CCAB3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3473600" y="2781151"/>
              <a:ext cx="582388" cy="48330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F470958-074B-30B7-7DCA-80F74534D575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H="1" flipV="1">
              <a:off x="5014986" y="2781151"/>
              <a:ext cx="591913" cy="46396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C36DA4B-1167-4480-2894-B1278809696B}"/>
                </a:ext>
              </a:extLst>
            </p:cNvPr>
            <p:cNvCxnSpPr>
              <a:cxnSpLocks/>
              <a:endCxn id="9" idx="4"/>
            </p:cNvCxnSpPr>
            <p:nvPr/>
          </p:nvCxnSpPr>
          <p:spPr>
            <a:xfrm flipV="1">
              <a:off x="4535487" y="1453989"/>
              <a:ext cx="0" cy="90835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E51F1D-0DE2-2A51-64D4-2D175744E001}"/>
              </a:ext>
            </a:extLst>
          </p:cNvPr>
          <p:cNvSpPr txBox="1"/>
          <p:nvPr/>
        </p:nvSpPr>
        <p:spPr>
          <a:xfrm>
            <a:off x="7204815" y="3961028"/>
            <a:ext cx="2105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800" dirty="0"/>
              <a:t>[Ref:</a:t>
            </a:r>
            <a:r>
              <a:rPr lang="en-US" sz="800" b="0" i="0" u="none" strike="noStrike" baseline="0" dirty="0"/>
              <a:t>Dynamic analysis of digital twin system </a:t>
            </a:r>
            <a:r>
              <a:rPr lang="en-IN" sz="800" b="0" i="0" u="none" strike="noStrike" baseline="0" dirty="0"/>
              <a:t>based on five-dimensional model</a:t>
            </a:r>
            <a:r>
              <a:rPr lang="en-IN" sz="800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40502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TotalTime>5197</TotalTime>
  <Words>2141</Words>
  <Application>Microsoft Office PowerPoint</Application>
  <PresentationFormat>On-screen Show (16:9)</PresentationFormat>
  <Paragraphs>568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CMR10</vt:lpstr>
      <vt:lpstr>Kantoorthema</vt:lpstr>
      <vt:lpstr>Digital Twin System for Automotive Safety with Integration of a Safety Controller</vt:lpstr>
      <vt:lpstr>Table of Contents</vt:lpstr>
      <vt:lpstr>How confident are you about your car’s reliability ?</vt:lpstr>
      <vt:lpstr>Testing for Advanced Systems</vt:lpstr>
      <vt:lpstr>Drawbacks of Modern Testing</vt:lpstr>
      <vt:lpstr>Why this Project ? </vt:lpstr>
      <vt:lpstr>Research Questions</vt:lpstr>
      <vt:lpstr>Digital Twin</vt:lpstr>
      <vt:lpstr>Digital Twin System (DTS)</vt:lpstr>
      <vt:lpstr>Virtual Twin</vt:lpstr>
      <vt:lpstr>Digital Twin System (DTS) Communication</vt:lpstr>
      <vt:lpstr>Block Diagram for DTS</vt:lpstr>
      <vt:lpstr>V-Model Framework using Digital Twin System</vt:lpstr>
      <vt:lpstr>Simulink Model for Automatic Emergency Braking (AEB)</vt:lpstr>
      <vt:lpstr>Safety Analysis</vt:lpstr>
      <vt:lpstr>System-Theoretic Process Analysis (STPA)</vt:lpstr>
      <vt:lpstr>Simulink Model for AEB with Safety Mechanisms</vt:lpstr>
      <vt:lpstr>Model-in-the-Loop (MIL) Setup</vt:lpstr>
      <vt:lpstr>Safety Controller HY-TTC 580 </vt:lpstr>
      <vt:lpstr>Flashing the ECU using MOTAR</vt:lpstr>
      <vt:lpstr>HIL Setup Communication</vt:lpstr>
      <vt:lpstr>Simulink Model for CAN Communication</vt:lpstr>
      <vt:lpstr>Data analysis MIL vs HIL</vt:lpstr>
      <vt:lpstr>Results &amp; Discussion</vt:lpstr>
      <vt:lpstr>Conclusion</vt:lpstr>
      <vt:lpstr>Future Work</vt:lpstr>
      <vt:lpstr>PowerPoint Presentation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lastModifiedBy>Krishnamurthy, Pruthvi</cp:lastModifiedBy>
  <cp:revision>255</cp:revision>
  <dcterms:created xsi:type="dcterms:W3CDTF">2019-11-27T15:26:32Z</dcterms:created>
  <dcterms:modified xsi:type="dcterms:W3CDTF">2025-02-21T12:00:11Z</dcterms:modified>
</cp:coreProperties>
</file>